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notesMasterIdLst>
    <p:notesMasterId r:id="rId22"/>
  </p:notesMasterIdLst>
  <p:handoutMasterIdLst>
    <p:handoutMasterId r:id="rId23"/>
  </p:handoutMasterIdLst>
  <p:sldIdLst>
    <p:sldId id="257" r:id="rId5"/>
    <p:sldId id="389" r:id="rId6"/>
    <p:sldId id="279" r:id="rId7"/>
    <p:sldId id="391" r:id="rId8"/>
    <p:sldId id="384" r:id="rId9"/>
    <p:sldId id="317" r:id="rId10"/>
    <p:sldId id="278" r:id="rId11"/>
    <p:sldId id="390" r:id="rId12"/>
    <p:sldId id="392" r:id="rId13"/>
    <p:sldId id="393" r:id="rId14"/>
    <p:sldId id="394" r:id="rId15"/>
    <p:sldId id="395" r:id="rId16"/>
    <p:sldId id="396" r:id="rId17"/>
    <p:sldId id="397" r:id="rId18"/>
    <p:sldId id="272" r:id="rId19"/>
    <p:sldId id="281" r:id="rId20"/>
    <p:sldId id="32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70" autoAdjust="0"/>
    <p:restoredTop sz="91461" autoAdjust="0"/>
  </p:normalViewPr>
  <p:slideViewPr>
    <p:cSldViewPr snapToGrid="0">
      <p:cViewPr varScale="1">
        <p:scale>
          <a:sx n="55" d="100"/>
          <a:sy n="55" d="100"/>
        </p:scale>
        <p:origin x="200" y="90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2015</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2016</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2017</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2018</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2020</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China &amp; India</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custLinFactNeighborX="-5536" custLinFactNeighborY="3023">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custLinFactNeighborX="-6040" custLinFactNeighborY="3023">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custFlipVert="1" custFlipHor="1" custScaleX="238420" custScaleY="311993" custLinFactX="-1200000" custLinFactNeighborX="-1282146" custLinFactNeighborY="-90694"/>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custLinFactNeighborX="615" custLinFactNeighborY="-81624">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custScaleY="3282" custLinFactNeighborX="-73815" custLinFactNeighborY="-76363">
        <dgm:presLayoutVars>
          <dgm:bulletEnabled val="1"/>
        </dgm:presLayoutVars>
      </dgm:prSet>
      <dgm:spPr/>
    </dgm:pt>
    <dgm:pt modelId="{FE9B27EB-7AC7-485A-9A55-41E8118F9EAF}" type="pres">
      <dgm:prSet presAssocID="{3DE6FF16-CA4D-4D34-ABEB-8BE6A40B5E52}" presName="ConnectLine1" presStyleLbl="sibTrans1D1" presStyleIdx="3" presStyleCnt="5" custFlipHor="1" custSzX="125985" custScaleY="62117" custLinFactX="2600000" custLinFactNeighborX="2669172" custLinFactNeighborY="-11337"/>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custScaleX="296153" custScaleY="353095" custLinFactX="1214514" custLinFactY="-200000" custLinFactNeighborX="1300000" custLinFactNeighborY="-268584"/>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4653A150-E557-4235-B1A1-18156274D965}" type="presOf" srcId="{4259F840-24E7-476F-9F30-482E46395856}" destId="{E088D226-49D7-4C30-90DC-CA1755D98829}"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25941" y="1023981"/>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2015</a:t>
          </a:r>
        </a:p>
      </dsp:txBody>
      <dsp:txXfrm rot="5400000">
        <a:off x="566382" y="1822396"/>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93056" y="1802969"/>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2016</a:t>
          </a:r>
        </a:p>
      </dsp:txBody>
      <dsp:txXfrm>
        <a:off x="2493056" y="1802969"/>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flipH="1" flipV="1">
          <a:off x="1518569" y="2350752"/>
          <a:ext cx="189775" cy="24833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2017</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35146" y="1802894"/>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2018</a:t>
          </a:r>
        </a:p>
      </dsp:txBody>
      <dsp:txXfrm>
        <a:off x="6535146" y="1802894"/>
        <a:ext cx="1955960" cy="397986"/>
      </dsp:txXfrm>
    </dsp:sp>
    <dsp:sp modelId="{1BB5FD64-47F9-47A3-911F-535BFE17A3B9}">
      <dsp:nvSpPr>
        <dsp:cNvPr id="0" name=""/>
        <dsp:cNvSpPr/>
      </dsp:nvSpPr>
      <dsp:spPr>
        <a:xfrm>
          <a:off x="3464810" y="2533636"/>
          <a:ext cx="3259934" cy="4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China &amp; India</a:t>
          </a:r>
          <a:endParaRPr lang="en-US" sz="1800" kern="1200" dirty="0">
            <a:latin typeface="+mn-lt"/>
          </a:endParaRPr>
        </a:p>
      </dsp:txBody>
      <dsp:txXfrm>
        <a:off x="3464810" y="2533636"/>
        <a:ext cx="3259934" cy="45716"/>
      </dsp:txXfrm>
    </dsp:sp>
    <dsp:sp modelId="{FE9B27EB-7AC7-485A-9A55-41E8118F9EAF}">
      <dsp:nvSpPr>
        <dsp:cNvPr id="0" name=""/>
        <dsp:cNvSpPr/>
      </dsp:nvSpPr>
      <dsp:spPr>
        <a:xfrm flipH="1">
          <a:off x="9335007" y="2549944"/>
          <a:ext cx="125985" cy="197773"/>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9384717" y="2370413"/>
          <a:ext cx="235729" cy="281053"/>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2020</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5/17/23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15</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dirty="0"/>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endParaRPr lang="en-US"/>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endParaRPr lang="en-US"/>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dirty="0"/>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dirty="0"/>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dirty="0"/>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dirty="0"/>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datasets/sid321axn/beijing-multisite-airquality-data-set" TargetMode="External"/><Relationship Id="rId2" Type="http://schemas.openxmlformats.org/officeDocument/2006/relationships/hyperlink" Target="https://www.kaggle.com/datasets/rohanrao/air-quality-data-in-india"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3" name="Rectangle 32">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The Air We Breath</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2265216"/>
          </a:xfrm>
        </p:spPr>
        <p:txBody>
          <a:bodyPr vert="horz" wrap="square" lIns="0" tIns="0" rIns="0" bIns="0" rtlCol="0">
            <a:normAutofit/>
          </a:bodyPr>
          <a:lstStyle/>
          <a:p>
            <a:pPr marL="0" indent="0">
              <a:lnSpc>
                <a:spcPct val="100000"/>
              </a:lnSpc>
            </a:pPr>
            <a:r>
              <a:rPr lang="en-US" sz="2400" kern="1200">
                <a:latin typeface="+mn-lt"/>
                <a:ea typeface="+mn-ea"/>
                <a:cs typeface="+mn-cs"/>
              </a:rPr>
              <a:t>Jessica Woods</a:t>
            </a: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schemeClr val="tx1">
                    <a:alpha val="80000"/>
                  </a:schemeClr>
                </a:solidFill>
                <a:effectLst/>
                <a:uLnTx/>
                <a:uFillTx/>
                <a:latin typeface="+mn-lt"/>
                <a:ea typeface="+mn-ea"/>
                <a:cs typeface="+mn-cs"/>
              </a:rPr>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10</a:t>
            </a:fld>
            <a:endParaRPr kumimoji="0" lang="en-US" b="0" i="0" u="none" strike="noStrike" cap="none" spc="0" normalizeH="0" baseline="0" noProof="0">
              <a:ln>
                <a:noFill/>
              </a:ln>
              <a:solidFill>
                <a:schemeClr val="tx1">
                  <a:alpha val="80000"/>
                </a:schemeClr>
              </a:solidFill>
              <a:effectLst/>
              <a:uLnTx/>
              <a:uFillTx/>
            </a:endParaRPr>
          </a:p>
        </p:txBody>
      </p:sp>
      <p:sp>
        <p:nvSpPr>
          <p:cNvPr id="7" name="Rectangle 6">
            <a:extLst>
              <a:ext uri="{FF2B5EF4-FFF2-40B4-BE49-F238E27FC236}">
                <a16:creationId xmlns:a16="http://schemas.microsoft.com/office/drawing/2014/main" id="{84615F31-C263-B796-07B4-7F152F9F033C}"/>
              </a:ext>
            </a:extLst>
          </p:cNvPr>
          <p:cNvSpPr/>
          <p:nvPr/>
        </p:nvSpPr>
        <p:spPr>
          <a:xfrm>
            <a:off x="220992" y="636831"/>
            <a:ext cx="3411190" cy="4401205"/>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We can reject any </a:t>
            </a:r>
          </a:p>
          <a:p>
            <a:pPr algn="ctr"/>
            <a:r>
              <a:rPr lang="en-US" sz="2000" dirty="0">
                <a:ln w="0"/>
                <a:effectLst>
                  <a:outerShdw blurRad="38100" dist="19050" dir="2700000" algn="tl" rotWithShape="0">
                    <a:schemeClr val="dk1">
                      <a:alpha val="40000"/>
                    </a:schemeClr>
                  </a:outerShdw>
                </a:effectLst>
              </a:rPr>
              <a:t>Hypothesis</a:t>
            </a:r>
          </a:p>
          <a:p>
            <a:pPr algn="ctr"/>
            <a:r>
              <a:rPr lang="en-US" sz="2000" b="0" cap="none" spc="0" dirty="0">
                <a:ln w="0"/>
                <a:solidFill>
                  <a:schemeClr val="tx1"/>
                </a:solidFill>
                <a:effectLst>
                  <a:outerShdw blurRad="38100" dist="19050" dir="2700000" algn="tl" rotWithShape="0">
                    <a:schemeClr val="dk1">
                      <a:alpha val="40000"/>
                    </a:schemeClr>
                  </a:outerShdw>
                </a:effectLst>
              </a:rPr>
              <a:t>That says otherwise </a:t>
            </a:r>
          </a:p>
          <a:p>
            <a:pPr algn="ctr"/>
            <a:r>
              <a:rPr lang="en-US" sz="2000" dirty="0">
                <a:ln w="0"/>
                <a:effectLst>
                  <a:outerShdw blurRad="38100" dist="19050" dir="2700000" algn="tl" rotWithShape="0">
                    <a:schemeClr val="dk1">
                      <a:alpha val="40000"/>
                    </a:schemeClr>
                  </a:outerShdw>
                </a:effectLst>
              </a:rPr>
              <a:t>With the Sign Test</a:t>
            </a:r>
            <a:r>
              <a:rPr lang="en-US" sz="2000" b="0" cap="none" spc="0" dirty="0">
                <a:ln w="0"/>
                <a:solidFill>
                  <a:schemeClr val="tx1"/>
                </a:solidFill>
                <a:effectLst>
                  <a:outerShdw blurRad="38100" dist="19050" dir="2700000" algn="tl" rotWithShape="0">
                    <a:schemeClr val="dk1">
                      <a:alpha val="40000"/>
                    </a:schemeClr>
                  </a:outerShdw>
                </a:effectLst>
              </a:rPr>
              <a:t> </a:t>
            </a:r>
            <a:r>
              <a:rPr lang="en-US" sz="2000" dirty="0">
                <a:ln w="0"/>
                <a:effectLst>
                  <a:outerShdw blurRad="38100" dist="19050" dir="2700000" algn="tl" rotWithShape="0">
                    <a:schemeClr val="dk1">
                      <a:alpha val="40000"/>
                    </a:schemeClr>
                  </a:outerShdw>
                </a:effectLst>
              </a:rPr>
              <a:t>statistically</a:t>
            </a:r>
          </a:p>
          <a:p>
            <a:pPr algn="ctr"/>
            <a:r>
              <a:rPr lang="en-US" sz="2000" b="0" cap="none" spc="0" dirty="0">
                <a:ln w="0"/>
                <a:solidFill>
                  <a:schemeClr val="tx1"/>
                </a:solidFill>
                <a:effectLst>
                  <a:outerShdw blurRad="38100" dist="19050" dir="2700000" algn="tl" rotWithShape="0">
                    <a:schemeClr val="dk1">
                      <a:alpha val="40000"/>
                    </a:schemeClr>
                  </a:outerShdw>
                </a:effectLst>
              </a:rPr>
              <a:t>Because the P-value is </a:t>
            </a:r>
          </a:p>
          <a:p>
            <a:pPr algn="ctr"/>
            <a:r>
              <a:rPr lang="en-US" sz="2000" dirty="0">
                <a:ln w="0"/>
                <a:effectLst>
                  <a:outerShdw blurRad="38100" dist="19050" dir="2700000" algn="tl" rotWithShape="0">
                    <a:schemeClr val="dk1">
                      <a:alpha val="40000"/>
                    </a:schemeClr>
                  </a:outerShdw>
                </a:effectLst>
              </a:rPr>
              <a:t>Incredibly low.</a:t>
            </a:r>
          </a:p>
          <a:p>
            <a:pPr algn="ctr"/>
            <a:r>
              <a:rPr lang="en-US" sz="2000" b="0" cap="none" spc="0" dirty="0">
                <a:ln w="0"/>
                <a:solidFill>
                  <a:schemeClr val="tx1"/>
                </a:solidFill>
                <a:effectLst>
                  <a:outerShdw blurRad="38100" dist="19050" dir="2700000" algn="tl" rotWithShape="0">
                    <a:schemeClr val="dk1">
                      <a:alpha val="40000"/>
                    </a:schemeClr>
                  </a:outerShdw>
                </a:effectLst>
              </a:rPr>
              <a:t>But </a:t>
            </a:r>
            <a:r>
              <a:rPr lang="en-US" sz="2000" dirty="0">
                <a:ln w="0"/>
                <a:effectLst>
                  <a:outerShdw blurRad="38100" dist="19050" dir="2700000" algn="tl" rotWithShape="0">
                    <a:schemeClr val="dk1">
                      <a:alpha val="40000"/>
                    </a:schemeClr>
                  </a:outerShdw>
                </a:effectLst>
              </a:rPr>
              <a:t>India has a greater</a:t>
            </a:r>
          </a:p>
          <a:p>
            <a:pPr algn="ctr"/>
            <a:r>
              <a:rPr lang="en-US" sz="2000" b="0" cap="none" spc="0" dirty="0">
                <a:ln w="0"/>
                <a:solidFill>
                  <a:schemeClr val="tx1"/>
                </a:solidFill>
                <a:effectLst>
                  <a:outerShdw blurRad="38100" dist="19050" dir="2700000" algn="tl" rotWithShape="0">
                    <a:schemeClr val="dk1">
                      <a:alpha val="40000"/>
                    </a:schemeClr>
                  </a:outerShdw>
                </a:effectLst>
              </a:rPr>
              <a:t>Probability of suc</a:t>
            </a:r>
            <a:r>
              <a:rPr lang="en-US" sz="2000" dirty="0">
                <a:ln w="0"/>
                <a:effectLst>
                  <a:outerShdw blurRad="38100" dist="19050" dir="2700000" algn="tl" rotWithShape="0">
                    <a:schemeClr val="dk1">
                      <a:alpha val="40000"/>
                    </a:schemeClr>
                  </a:outerShdw>
                </a:effectLst>
              </a:rPr>
              <a:t>cess than </a:t>
            </a:r>
          </a:p>
          <a:p>
            <a:pPr algn="ctr"/>
            <a:r>
              <a:rPr lang="en-US" sz="2000" dirty="0">
                <a:ln w="0"/>
                <a:effectLst>
                  <a:outerShdw blurRad="38100" dist="19050" dir="2700000" algn="tl" rotWithShape="0">
                    <a:schemeClr val="dk1">
                      <a:alpha val="40000"/>
                    </a:schemeClr>
                  </a:outerShdw>
                </a:effectLst>
              </a:rPr>
              <a:t>China.</a:t>
            </a:r>
          </a:p>
          <a:p>
            <a:pPr algn="ctr"/>
            <a:endParaRPr lang="en-US" sz="2000" b="0" cap="none" spc="0" dirty="0">
              <a:ln w="0"/>
              <a:solidFill>
                <a:schemeClr val="tx1"/>
              </a:solidFill>
              <a:effectLst>
                <a:outerShdw blurRad="38100" dist="19050" dir="2700000" algn="tl" rotWithShape="0">
                  <a:schemeClr val="dk1">
                    <a:alpha val="40000"/>
                  </a:schemeClr>
                </a:outerShdw>
              </a:effectLst>
            </a:endParaRPr>
          </a:p>
          <a:p>
            <a:pPr algn="ctr"/>
            <a:r>
              <a:rPr lang="en-US" sz="2000" dirty="0">
                <a:ln w="0"/>
                <a:effectLst>
                  <a:outerShdw blurRad="38100" dist="19050" dir="2700000" algn="tl" rotWithShape="0">
                    <a:schemeClr val="dk1">
                      <a:alpha val="40000"/>
                    </a:schemeClr>
                  </a:outerShdw>
                </a:effectLst>
              </a:rPr>
              <a:t>What we learn from that India </a:t>
            </a:r>
          </a:p>
          <a:p>
            <a:pPr algn="ctr"/>
            <a:r>
              <a:rPr lang="en-US" sz="2000" b="0" cap="none" spc="0" dirty="0">
                <a:ln w="0"/>
                <a:solidFill>
                  <a:schemeClr val="tx1"/>
                </a:solidFill>
                <a:effectLst>
                  <a:outerShdw blurRad="38100" dist="19050" dir="2700000" algn="tl" rotWithShape="0">
                    <a:schemeClr val="dk1">
                      <a:alpha val="40000"/>
                    </a:schemeClr>
                  </a:outerShdw>
                </a:effectLst>
              </a:rPr>
              <a:t>Has a greater impact from the </a:t>
            </a:r>
          </a:p>
          <a:p>
            <a:pPr algn="ctr"/>
            <a:r>
              <a:rPr lang="en-US" sz="2000" dirty="0">
                <a:ln w="0"/>
                <a:effectLst>
                  <a:outerShdw blurRad="38100" dist="19050" dir="2700000" algn="tl" rotWithShape="0">
                    <a:schemeClr val="dk1">
                      <a:alpha val="40000"/>
                    </a:schemeClr>
                  </a:outerShdw>
                </a:effectLst>
              </a:rPr>
              <a:t>Monsoon season</a:t>
            </a:r>
          </a:p>
          <a:p>
            <a:pPr algn="ctr"/>
            <a:r>
              <a:rPr lang="en-US" sz="2000" b="0" cap="none" spc="0" dirty="0">
                <a:ln w="0"/>
                <a:solidFill>
                  <a:schemeClr val="tx1"/>
                </a:solidFill>
                <a:effectLst>
                  <a:outerShdw blurRad="38100" dist="19050" dir="2700000" algn="tl" rotWithShape="0">
                    <a:schemeClr val="dk1">
                      <a:alpha val="40000"/>
                    </a:schemeClr>
                  </a:outerShdw>
                </a:effectLst>
              </a:rPr>
              <a:t>Than China does.</a:t>
            </a:r>
          </a:p>
        </p:txBody>
      </p:sp>
      <p:pic>
        <p:nvPicPr>
          <p:cNvPr id="9" name="Picture 8" descr="A screenshot of a computer code&#10;&#10;Description automatically generated with low confidence">
            <a:extLst>
              <a:ext uri="{FF2B5EF4-FFF2-40B4-BE49-F238E27FC236}">
                <a16:creationId xmlns:a16="http://schemas.microsoft.com/office/drawing/2014/main" id="{7C5EABA0-C143-4338-4DB1-2493176E3E86}"/>
              </a:ext>
            </a:extLst>
          </p:cNvPr>
          <p:cNvPicPr>
            <a:picLocks noChangeAspect="1"/>
          </p:cNvPicPr>
          <p:nvPr/>
        </p:nvPicPr>
        <p:blipFill>
          <a:blip r:embed="rId2"/>
          <a:stretch>
            <a:fillRect/>
          </a:stretch>
        </p:blipFill>
        <p:spPr>
          <a:xfrm>
            <a:off x="3710446" y="196901"/>
            <a:ext cx="6793431" cy="3775940"/>
          </a:xfrm>
          <a:prstGeom prst="rect">
            <a:avLst/>
          </a:prstGeom>
        </p:spPr>
      </p:pic>
      <p:pic>
        <p:nvPicPr>
          <p:cNvPr id="11" name="Picture 10" descr="A screenshot of a test&#10;&#10;Description automatically generated with low confidence">
            <a:extLst>
              <a:ext uri="{FF2B5EF4-FFF2-40B4-BE49-F238E27FC236}">
                <a16:creationId xmlns:a16="http://schemas.microsoft.com/office/drawing/2014/main" id="{3EEAD00F-07F7-7BBA-871C-5BFD4F59A9D0}"/>
              </a:ext>
            </a:extLst>
          </p:cNvPr>
          <p:cNvPicPr>
            <a:picLocks noChangeAspect="1"/>
          </p:cNvPicPr>
          <p:nvPr/>
        </p:nvPicPr>
        <p:blipFill>
          <a:blip r:embed="rId3"/>
          <a:stretch>
            <a:fillRect/>
          </a:stretch>
        </p:blipFill>
        <p:spPr>
          <a:xfrm>
            <a:off x="5786108" y="3131024"/>
            <a:ext cx="6184900" cy="2641600"/>
          </a:xfrm>
          <a:prstGeom prst="rect">
            <a:avLst/>
          </a:prstGeom>
        </p:spPr>
      </p:pic>
    </p:spTree>
    <p:extLst>
      <p:ext uri="{BB962C8B-B14F-4D97-AF65-F5344CB8AC3E}">
        <p14:creationId xmlns:p14="http://schemas.microsoft.com/office/powerpoint/2010/main" val="155483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schemeClr val="tx1">
                    <a:alpha val="80000"/>
                  </a:schemeClr>
                </a:solidFill>
                <a:effectLst/>
                <a:uLnTx/>
                <a:uFillTx/>
                <a:latin typeface="+mn-lt"/>
                <a:ea typeface="+mn-ea"/>
                <a:cs typeface="+mn-cs"/>
              </a:rPr>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11</a:t>
            </a:fld>
            <a:endParaRPr kumimoji="0" lang="en-US" b="0" i="0" u="none" strike="noStrike" cap="none" spc="0" normalizeH="0" baseline="0" noProof="0">
              <a:ln>
                <a:noFill/>
              </a:ln>
              <a:solidFill>
                <a:schemeClr val="tx1">
                  <a:alpha val="80000"/>
                </a:schemeClr>
              </a:solidFill>
              <a:effectLst/>
              <a:uLnTx/>
              <a:uFillTx/>
            </a:endParaRPr>
          </a:p>
        </p:txBody>
      </p:sp>
      <p:sp>
        <p:nvSpPr>
          <p:cNvPr id="2" name="Rectangle 1">
            <a:extLst>
              <a:ext uri="{FF2B5EF4-FFF2-40B4-BE49-F238E27FC236}">
                <a16:creationId xmlns:a16="http://schemas.microsoft.com/office/drawing/2014/main" id="{1C42DC9D-646F-6664-A5E0-A9C8282A3E2F}"/>
              </a:ext>
            </a:extLst>
          </p:cNvPr>
          <p:cNvSpPr/>
          <p:nvPr/>
        </p:nvSpPr>
        <p:spPr>
          <a:xfrm>
            <a:off x="797242" y="196900"/>
            <a:ext cx="10597516" cy="255454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To check if one month really makes a difference in monsoon</a:t>
            </a:r>
          </a:p>
          <a:p>
            <a:pPr algn="ctr"/>
            <a:r>
              <a:rPr lang="en-US" sz="3200" dirty="0">
                <a:ln w="0"/>
                <a:effectLst>
                  <a:outerShdw blurRad="38100" dist="19050" dir="2700000" algn="tl" rotWithShape="0">
                    <a:schemeClr val="dk1">
                      <a:alpha val="40000"/>
                    </a:schemeClr>
                  </a:outerShdw>
                </a:effectLst>
              </a:rPr>
              <a:t>Season I can remove April and duplicate a month of data for </a:t>
            </a:r>
          </a:p>
          <a:p>
            <a:pPr algn="ctr"/>
            <a:r>
              <a:rPr lang="en-US" sz="3200" dirty="0">
                <a:ln w="0"/>
                <a:effectLst>
                  <a:outerShdw blurRad="38100" dist="19050" dir="2700000" algn="tl" rotWithShape="0">
                    <a:schemeClr val="dk1">
                      <a:alpha val="40000"/>
                    </a:schemeClr>
                  </a:outerShdw>
                </a:effectLst>
              </a:rPr>
              <a:t>April in India’s data set as no monsoon. This will either confirm</a:t>
            </a:r>
          </a:p>
          <a:p>
            <a:pPr algn="ctr"/>
            <a:r>
              <a:rPr lang="en-US" sz="3200" b="0" cap="none" spc="0" dirty="0">
                <a:ln w="0"/>
                <a:solidFill>
                  <a:schemeClr val="tx1"/>
                </a:solidFill>
                <a:effectLst>
                  <a:outerShdw blurRad="38100" dist="19050" dir="2700000" algn="tl" rotWithShape="0">
                    <a:schemeClr val="dk1">
                      <a:alpha val="40000"/>
                    </a:schemeClr>
                  </a:outerShdw>
                </a:effectLst>
              </a:rPr>
              <a:t>Monsoon is more effective or confirm habitats</a:t>
            </a:r>
          </a:p>
          <a:p>
            <a:pPr algn="ctr"/>
            <a:r>
              <a:rPr lang="en-US" sz="3200" dirty="0">
                <a:ln w="0"/>
                <a:effectLst>
                  <a:outerShdw blurRad="38100" dist="19050" dir="2700000" algn="tl" rotWithShape="0">
                    <a:schemeClr val="dk1">
                      <a:alpha val="40000"/>
                    </a:schemeClr>
                  </a:outerShdw>
                </a:effectLst>
              </a:rPr>
              <a:t>Are more effective, such as communal vs industrial.</a:t>
            </a:r>
            <a:endParaRPr lang="en-US" sz="32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descr="A screenshot of a computer code&#10;&#10;Description automatically generated with low confidence">
            <a:extLst>
              <a:ext uri="{FF2B5EF4-FFF2-40B4-BE49-F238E27FC236}">
                <a16:creationId xmlns:a16="http://schemas.microsoft.com/office/drawing/2014/main" id="{12CDD59E-ABE4-6798-1743-3FEAD36A9B99}"/>
              </a:ext>
            </a:extLst>
          </p:cNvPr>
          <p:cNvPicPr>
            <a:picLocks noChangeAspect="1"/>
          </p:cNvPicPr>
          <p:nvPr/>
        </p:nvPicPr>
        <p:blipFill>
          <a:blip r:embed="rId2"/>
          <a:stretch>
            <a:fillRect/>
          </a:stretch>
        </p:blipFill>
        <p:spPr>
          <a:xfrm>
            <a:off x="1518140" y="3463314"/>
            <a:ext cx="9276860" cy="2332028"/>
          </a:xfrm>
          <a:prstGeom prst="rect">
            <a:avLst/>
          </a:prstGeom>
        </p:spPr>
      </p:pic>
    </p:spTree>
    <p:extLst>
      <p:ext uri="{BB962C8B-B14F-4D97-AF65-F5344CB8AC3E}">
        <p14:creationId xmlns:p14="http://schemas.microsoft.com/office/powerpoint/2010/main" val="33250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schemeClr val="tx1">
                    <a:alpha val="80000"/>
                  </a:schemeClr>
                </a:solidFill>
                <a:effectLst/>
                <a:uLnTx/>
                <a:uFillTx/>
                <a:latin typeface="+mn-lt"/>
                <a:ea typeface="+mn-ea"/>
                <a:cs typeface="+mn-cs"/>
              </a:rPr>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12</a:t>
            </a:fld>
            <a:endParaRPr kumimoji="0" lang="en-US" b="0" i="0" u="none" strike="noStrike" cap="none" spc="0" normalizeH="0" baseline="0" noProof="0">
              <a:ln>
                <a:noFill/>
              </a:ln>
              <a:solidFill>
                <a:schemeClr val="tx1">
                  <a:alpha val="80000"/>
                </a:schemeClr>
              </a:solidFill>
              <a:effectLst/>
              <a:uLnTx/>
              <a:uFillTx/>
            </a:endParaRPr>
          </a:p>
        </p:txBody>
      </p:sp>
      <p:sp>
        <p:nvSpPr>
          <p:cNvPr id="2" name="Rectangle 1">
            <a:extLst>
              <a:ext uri="{FF2B5EF4-FFF2-40B4-BE49-F238E27FC236}">
                <a16:creationId xmlns:a16="http://schemas.microsoft.com/office/drawing/2014/main" id="{1C42DC9D-646F-6664-A5E0-A9C8282A3E2F}"/>
              </a:ext>
            </a:extLst>
          </p:cNvPr>
          <p:cNvSpPr/>
          <p:nvPr/>
        </p:nvSpPr>
        <p:spPr>
          <a:xfrm>
            <a:off x="698068" y="196900"/>
            <a:ext cx="10795905" cy="2308324"/>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A new HO: can be derived from this that, industrial living </a:t>
            </a:r>
          </a:p>
          <a:p>
            <a:pPr algn="ctr"/>
            <a:r>
              <a:rPr lang="en-US" sz="2400" dirty="0">
                <a:ln w="0"/>
                <a:effectLst>
                  <a:outerShdw blurRad="38100" dist="19050" dir="2700000" algn="tl" rotWithShape="0">
                    <a:schemeClr val="dk1">
                      <a:alpha val="40000"/>
                    </a:schemeClr>
                  </a:outerShdw>
                </a:effectLst>
              </a:rPr>
              <a:t>Has a greater negative impact on air quality </a:t>
            </a:r>
          </a:p>
          <a:p>
            <a:pPr algn="ctr"/>
            <a:r>
              <a:rPr lang="en-US" sz="2400" b="0" cap="none" spc="0" dirty="0">
                <a:ln w="0"/>
                <a:solidFill>
                  <a:schemeClr val="tx1"/>
                </a:solidFill>
                <a:effectLst>
                  <a:outerShdw blurRad="38100" dist="19050" dir="2700000" algn="tl" rotWithShape="0">
                    <a:schemeClr val="dk1">
                      <a:alpha val="40000"/>
                    </a:schemeClr>
                  </a:outerShdw>
                </a:effectLst>
              </a:rPr>
              <a:t>Than the monsoon has on bringin</a:t>
            </a:r>
            <a:r>
              <a:rPr lang="en-US" sz="2400" dirty="0">
                <a:ln w="0"/>
                <a:effectLst>
                  <a:outerShdw blurRad="38100" dist="19050" dir="2700000" algn="tl" rotWithShape="0">
                    <a:schemeClr val="dk1">
                      <a:alpha val="40000"/>
                    </a:schemeClr>
                  </a:outerShdw>
                </a:effectLst>
              </a:rPr>
              <a:t>g the quality of air </a:t>
            </a:r>
          </a:p>
          <a:p>
            <a:pPr algn="ctr"/>
            <a:r>
              <a:rPr lang="en-US" sz="2400" b="0" cap="none" spc="0" dirty="0">
                <a:ln w="0"/>
                <a:solidFill>
                  <a:schemeClr val="tx1"/>
                </a:solidFill>
                <a:effectLst>
                  <a:outerShdw blurRad="38100" dist="19050" dir="2700000" algn="tl" rotWithShape="0">
                    <a:schemeClr val="dk1">
                      <a:alpha val="40000"/>
                    </a:schemeClr>
                  </a:outerShdw>
                </a:effectLst>
              </a:rPr>
              <a:t>To a lower state</a:t>
            </a:r>
            <a:r>
              <a:rPr lang="en-US" sz="2400" dirty="0">
                <a:ln w="0"/>
                <a:effectLst>
                  <a:outerShdw blurRad="38100" dist="19050" dir="2700000" algn="tl" rotWithShape="0">
                    <a:schemeClr val="dk1">
                      <a:alpha val="40000"/>
                    </a:schemeClr>
                  </a:outerShdw>
                </a:effectLst>
              </a:rPr>
              <a:t>.</a:t>
            </a:r>
          </a:p>
          <a:p>
            <a:pPr algn="ctr"/>
            <a:r>
              <a:rPr lang="en-US" sz="2400" b="0" cap="none" spc="0" dirty="0">
                <a:ln w="0"/>
                <a:solidFill>
                  <a:schemeClr val="tx1"/>
                </a:solidFill>
                <a:effectLst>
                  <a:outerShdw blurRad="38100" dist="19050" dir="2700000" algn="tl" rotWithShape="0">
                    <a:schemeClr val="dk1">
                      <a:alpha val="40000"/>
                    </a:schemeClr>
                  </a:outerShdw>
                </a:effectLst>
              </a:rPr>
              <a:t>As </a:t>
            </a:r>
            <a:r>
              <a:rPr lang="en-US" sz="2400" dirty="0">
                <a:ln w="0"/>
                <a:effectLst>
                  <a:outerShdw blurRad="38100" dist="19050" dir="2700000" algn="tl" rotWithShape="0">
                    <a:schemeClr val="dk1">
                      <a:alpha val="40000"/>
                    </a:schemeClr>
                  </a:outerShdw>
                </a:effectLst>
              </a:rPr>
              <a:t>C</a:t>
            </a:r>
            <a:r>
              <a:rPr lang="en-US" sz="2400" b="0" cap="none" spc="0" dirty="0">
                <a:ln w="0"/>
                <a:solidFill>
                  <a:schemeClr val="tx1"/>
                </a:solidFill>
                <a:effectLst>
                  <a:outerShdw blurRad="38100" dist="19050" dir="2700000" algn="tl" rotWithShape="0">
                    <a:schemeClr val="dk1">
                      <a:alpha val="40000"/>
                    </a:schemeClr>
                  </a:outerShdw>
                </a:effectLst>
              </a:rPr>
              <a:t>hina is more industrial than India. One month with or without rain </a:t>
            </a:r>
          </a:p>
          <a:p>
            <a:pPr algn="ctr"/>
            <a:r>
              <a:rPr lang="en-US" sz="2400" b="0" cap="none" spc="0" dirty="0">
                <a:ln w="0"/>
                <a:solidFill>
                  <a:schemeClr val="tx1"/>
                </a:solidFill>
                <a:effectLst>
                  <a:outerShdw blurRad="38100" dist="19050" dir="2700000" algn="tl" rotWithShape="0">
                    <a:schemeClr val="dk1">
                      <a:alpha val="40000"/>
                    </a:schemeClr>
                  </a:outerShdw>
                </a:effectLst>
              </a:rPr>
              <a:t>would not change the outcome of the air</a:t>
            </a:r>
            <a:r>
              <a:rPr lang="en-US" sz="2400" dirty="0">
                <a:ln w="0"/>
                <a:effectLst>
                  <a:outerShdw blurRad="38100" dist="19050" dir="2700000" algn="tl" rotWithShape="0">
                    <a:schemeClr val="dk1">
                      <a:alpha val="40000"/>
                    </a:schemeClr>
                  </a:outerShdw>
                </a:effectLst>
              </a:rPr>
              <a:t> quality differences between China and India</a:t>
            </a:r>
            <a:endParaRPr 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descr="A screenshot of a computer code&#10;&#10;Description automatically generated with low confidence">
            <a:extLst>
              <a:ext uri="{FF2B5EF4-FFF2-40B4-BE49-F238E27FC236}">
                <a16:creationId xmlns:a16="http://schemas.microsoft.com/office/drawing/2014/main" id="{12CDD59E-ABE4-6798-1743-3FEAD36A9B99}"/>
              </a:ext>
            </a:extLst>
          </p:cNvPr>
          <p:cNvPicPr>
            <a:picLocks noChangeAspect="1"/>
          </p:cNvPicPr>
          <p:nvPr/>
        </p:nvPicPr>
        <p:blipFill>
          <a:blip r:embed="rId2"/>
          <a:stretch>
            <a:fillRect/>
          </a:stretch>
        </p:blipFill>
        <p:spPr>
          <a:xfrm>
            <a:off x="274917" y="2738709"/>
            <a:ext cx="8778631" cy="2332028"/>
          </a:xfrm>
          <a:prstGeom prst="rect">
            <a:avLst/>
          </a:prstGeom>
        </p:spPr>
      </p:pic>
      <p:pic>
        <p:nvPicPr>
          <p:cNvPr id="3" name="Picture 2" descr="A picture containing text, font, white&#10;&#10;Description automatically generated">
            <a:extLst>
              <a:ext uri="{FF2B5EF4-FFF2-40B4-BE49-F238E27FC236}">
                <a16:creationId xmlns:a16="http://schemas.microsoft.com/office/drawing/2014/main" id="{61821A10-F2CC-F1B2-67BA-A87394B5D18B}"/>
              </a:ext>
            </a:extLst>
          </p:cNvPr>
          <p:cNvPicPr>
            <a:picLocks noChangeAspect="1"/>
          </p:cNvPicPr>
          <p:nvPr/>
        </p:nvPicPr>
        <p:blipFill>
          <a:blip r:embed="rId3"/>
          <a:stretch>
            <a:fillRect/>
          </a:stretch>
        </p:blipFill>
        <p:spPr>
          <a:xfrm>
            <a:off x="233266" y="5361337"/>
            <a:ext cx="5623911" cy="1307166"/>
          </a:xfrm>
          <a:prstGeom prst="rect">
            <a:avLst/>
          </a:prstGeom>
        </p:spPr>
      </p:pic>
      <p:pic>
        <p:nvPicPr>
          <p:cNvPr id="5" name="Picture 4" descr="A picture containing text, font, screenshot, white&#10;&#10;Description automatically generated">
            <a:extLst>
              <a:ext uri="{FF2B5EF4-FFF2-40B4-BE49-F238E27FC236}">
                <a16:creationId xmlns:a16="http://schemas.microsoft.com/office/drawing/2014/main" id="{65CB17D7-0BB4-5FEE-E307-617944FA1FC2}"/>
              </a:ext>
            </a:extLst>
          </p:cNvPr>
          <p:cNvPicPr>
            <a:picLocks noChangeAspect="1"/>
          </p:cNvPicPr>
          <p:nvPr/>
        </p:nvPicPr>
        <p:blipFill>
          <a:blip r:embed="rId4"/>
          <a:stretch>
            <a:fillRect/>
          </a:stretch>
        </p:blipFill>
        <p:spPr>
          <a:xfrm>
            <a:off x="5962429" y="5346530"/>
            <a:ext cx="6229571" cy="1321973"/>
          </a:xfrm>
          <a:prstGeom prst="rect">
            <a:avLst/>
          </a:prstGeom>
        </p:spPr>
      </p:pic>
    </p:spTree>
    <p:extLst>
      <p:ext uri="{BB962C8B-B14F-4D97-AF65-F5344CB8AC3E}">
        <p14:creationId xmlns:p14="http://schemas.microsoft.com/office/powerpoint/2010/main" val="1386083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4"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8" name="Oval 27">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1">
            <a:extLst>
              <a:ext uri="{FF2B5EF4-FFF2-40B4-BE49-F238E27FC236}">
                <a16:creationId xmlns:a16="http://schemas.microsoft.com/office/drawing/2014/main" id="{1C42DC9D-646F-6664-A5E0-A9C8282A3E2F}"/>
              </a:ext>
            </a:extLst>
          </p:cNvPr>
          <p:cNvSpPr/>
          <p:nvPr/>
        </p:nvSpPr>
        <p:spPr>
          <a:xfrm>
            <a:off x="550863" y="1291325"/>
            <a:ext cx="3565525" cy="2647630"/>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3200" b="0" cap="none" spc="0" dirty="0">
                <a:ln w="0"/>
                <a:solidFill>
                  <a:schemeClr val="tx1">
                    <a:alpha val="60000"/>
                  </a:schemeClr>
                </a:solidFill>
                <a:effectLst>
                  <a:outerShdw blurRad="38100" dist="19050" dir="2700000" algn="tl" rotWithShape="0">
                    <a:schemeClr val="dk1">
                      <a:alpha val="40000"/>
                    </a:schemeClr>
                  </a:outerShdw>
                </a:effectLst>
              </a:rPr>
              <a:t>Density curve of India showing the results to be the same.</a:t>
            </a:r>
          </a:p>
        </p:txBody>
      </p:sp>
      <p:pic>
        <p:nvPicPr>
          <p:cNvPr id="7" name="Picture 6" descr="A picture containing text, screenshot, line, diagram&#10;&#10;Description automatically generated">
            <a:extLst>
              <a:ext uri="{FF2B5EF4-FFF2-40B4-BE49-F238E27FC236}">
                <a16:creationId xmlns:a16="http://schemas.microsoft.com/office/drawing/2014/main" id="{E2BF6161-42E4-7935-759C-7354504941AD}"/>
              </a:ext>
            </a:extLst>
          </p:cNvPr>
          <p:cNvPicPr>
            <a:picLocks noChangeAspect="1"/>
          </p:cNvPicPr>
          <p:nvPr/>
        </p:nvPicPr>
        <p:blipFill>
          <a:blip r:embed="rId2"/>
          <a:stretch>
            <a:fillRect/>
          </a:stretch>
        </p:blipFill>
        <p:spPr>
          <a:xfrm>
            <a:off x="4550900" y="1390558"/>
            <a:ext cx="7090237" cy="4076885"/>
          </a:xfrm>
          <a:custGeom>
            <a:avLst/>
            <a:gdLst/>
            <a:ahLst/>
            <a:cxnLst/>
            <a:rect l="l" t="t" r="r" b="b"/>
            <a:pathLst>
              <a:path w="7090237" h="5759451">
                <a:moveTo>
                  <a:pt x="0" y="0"/>
                </a:moveTo>
                <a:lnTo>
                  <a:pt x="7090237" y="0"/>
                </a:lnTo>
                <a:lnTo>
                  <a:pt x="7090237" y="5759451"/>
                </a:lnTo>
                <a:lnTo>
                  <a:pt x="0" y="5759451"/>
                </a:lnTo>
                <a:close/>
              </a:path>
            </a:pathLst>
          </a:custGeom>
        </p:spPr>
      </p:pic>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schemeClr val="tx1">
                    <a:alpha val="80000"/>
                  </a:schemeClr>
                </a:solidFill>
                <a:effectLst/>
                <a:uLnTx/>
                <a:uFillTx/>
                <a:latin typeface="+mn-lt"/>
                <a:ea typeface="+mn-ea"/>
                <a:cs typeface="+mn-cs"/>
              </a:rPr>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13</a:t>
            </a:fld>
            <a:endParaRPr kumimoji="0" lang="en-US" b="0" i="0" u="none" strike="noStrike" cap="none" spc="0" normalizeH="0" baseline="0" noProof="0">
              <a:ln>
                <a:noFill/>
              </a:ln>
              <a:solidFill>
                <a:schemeClr val="tx1">
                  <a:alpha val="80000"/>
                </a:schemeClr>
              </a:solidFill>
              <a:effectLst/>
              <a:uLnTx/>
              <a:uFillTx/>
            </a:endParaRPr>
          </a:p>
        </p:txBody>
      </p:sp>
    </p:spTree>
    <p:extLst>
      <p:ext uri="{BB962C8B-B14F-4D97-AF65-F5344CB8AC3E}">
        <p14:creationId xmlns:p14="http://schemas.microsoft.com/office/powerpoint/2010/main" val="215035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ketch, text, diagram&#10;&#10;Description automatically generated">
            <a:extLst>
              <a:ext uri="{FF2B5EF4-FFF2-40B4-BE49-F238E27FC236}">
                <a16:creationId xmlns:a16="http://schemas.microsoft.com/office/drawing/2014/main" id="{ACAF81B2-D1FE-9681-6588-E7E2B8901C12}"/>
              </a:ext>
            </a:extLst>
          </p:cNvPr>
          <p:cNvPicPr>
            <a:picLocks noChangeAspect="1"/>
          </p:cNvPicPr>
          <p:nvPr/>
        </p:nvPicPr>
        <p:blipFill>
          <a:blip r:embed="rId2"/>
          <a:stretch>
            <a:fillRect/>
          </a:stretch>
        </p:blipFill>
        <p:spPr>
          <a:xfrm>
            <a:off x="550863" y="566051"/>
            <a:ext cx="5437188" cy="3194348"/>
          </a:xfrm>
          <a:custGeom>
            <a:avLst/>
            <a:gdLst/>
            <a:ahLst/>
            <a:cxnLst/>
            <a:rect l="l" t="t" r="r" b="b"/>
            <a:pathLst>
              <a:path w="6098400" h="3777175">
                <a:moveTo>
                  <a:pt x="0" y="0"/>
                </a:moveTo>
                <a:lnTo>
                  <a:pt x="6098400" y="0"/>
                </a:lnTo>
                <a:lnTo>
                  <a:pt x="6098400" y="3777175"/>
                </a:lnTo>
                <a:lnTo>
                  <a:pt x="0" y="3777175"/>
                </a:lnTo>
                <a:close/>
              </a:path>
            </a:pathLst>
          </a:custGeom>
        </p:spPr>
      </p:pic>
      <p:pic>
        <p:nvPicPr>
          <p:cNvPr id="4" name="Picture 3" descr="A picture containing text, sketch&#10;&#10;Description automatically generated">
            <a:extLst>
              <a:ext uri="{FF2B5EF4-FFF2-40B4-BE49-F238E27FC236}">
                <a16:creationId xmlns:a16="http://schemas.microsoft.com/office/drawing/2014/main" id="{01CAAF52-98C2-9E3D-3972-4F05DA31360E}"/>
              </a:ext>
            </a:extLst>
          </p:cNvPr>
          <p:cNvPicPr>
            <a:picLocks noChangeAspect="1"/>
          </p:cNvPicPr>
          <p:nvPr/>
        </p:nvPicPr>
        <p:blipFill>
          <a:blip r:embed="rId3"/>
          <a:stretch>
            <a:fillRect/>
          </a:stretch>
        </p:blipFill>
        <p:spPr>
          <a:xfrm>
            <a:off x="6203951" y="579645"/>
            <a:ext cx="5437188" cy="3167161"/>
          </a:xfrm>
          <a:custGeom>
            <a:avLst/>
            <a:gdLst/>
            <a:ahLst/>
            <a:cxnLst/>
            <a:rect l="l" t="t" r="r" b="b"/>
            <a:pathLst>
              <a:path w="6098400" h="3777175">
                <a:moveTo>
                  <a:pt x="0" y="0"/>
                </a:moveTo>
                <a:lnTo>
                  <a:pt x="6098400" y="0"/>
                </a:lnTo>
                <a:lnTo>
                  <a:pt x="6098400" y="3777175"/>
                </a:lnTo>
                <a:lnTo>
                  <a:pt x="0" y="3777175"/>
                </a:lnTo>
                <a:close/>
              </a:path>
            </a:pathLst>
          </a:custGeom>
        </p:spPr>
      </p:pic>
      <p:sp>
        <p:nvSpPr>
          <p:cNvPr id="2" name="Rectangle 1">
            <a:extLst>
              <a:ext uri="{FF2B5EF4-FFF2-40B4-BE49-F238E27FC236}">
                <a16:creationId xmlns:a16="http://schemas.microsoft.com/office/drawing/2014/main" id="{1C42DC9D-646F-6664-A5E0-A9C8282A3E2F}"/>
              </a:ext>
            </a:extLst>
          </p:cNvPr>
          <p:cNvSpPr/>
          <p:nvPr/>
        </p:nvSpPr>
        <p:spPr>
          <a:xfrm>
            <a:off x="826415" y="4315532"/>
            <a:ext cx="10539169" cy="1562959"/>
          </a:xfrm>
          <a:prstGeom prst="rect">
            <a:avLst/>
          </a:prstGeom>
        </p:spPr>
        <p:txBody>
          <a:bodyPr vert="horz" wrap="square" lIns="0" tIns="0" rIns="0" bIns="0" rtlCol="0" anchor="t">
            <a:noAutofit/>
          </a:bodyPr>
          <a:lstStyle/>
          <a:p>
            <a:pPr indent="-228600">
              <a:lnSpc>
                <a:spcPct val="110000"/>
              </a:lnSpc>
              <a:spcAft>
                <a:spcPts val="800"/>
              </a:spcAft>
              <a:buFont typeface="Arial" panose="020B0604020202020204" pitchFamily="34" charset="0"/>
              <a:buChar char="•"/>
            </a:pPr>
            <a:r>
              <a:rPr lang="en-US" sz="3200" b="0" cap="none" spc="0" dirty="0">
                <a:ln w="0"/>
                <a:solidFill>
                  <a:schemeClr val="tx1">
                    <a:alpha val="60000"/>
                  </a:schemeClr>
                </a:solidFill>
                <a:effectLst>
                  <a:outerShdw blurRad="38100" dist="19050" dir="2700000" algn="tl" rotWithShape="0">
                    <a:schemeClr val="dk1">
                      <a:alpha val="40000"/>
                    </a:schemeClr>
                  </a:outerShdw>
                </a:effectLst>
              </a:rPr>
              <a:t>I found PM10 measurements to hold a rather scary amount of consistency regardless of the weather. So this is why I chose to focus on PM2.5. It promises greater diversity and questioning.</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schemeClr val="tx1">
                    <a:alpha val="80000"/>
                  </a:schemeClr>
                </a:solidFill>
                <a:effectLst/>
                <a:uLnTx/>
                <a:uFillTx/>
                <a:latin typeface="+mn-lt"/>
                <a:ea typeface="+mn-ea"/>
                <a:cs typeface="+mn-cs"/>
              </a:rPr>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14</a:t>
            </a:fld>
            <a:endParaRPr kumimoji="0" lang="en-US" b="0" i="0" u="none" strike="noStrike" cap="none" spc="0" normalizeH="0" baseline="0" noProof="0">
              <a:ln>
                <a:noFill/>
              </a:ln>
              <a:solidFill>
                <a:schemeClr val="tx1">
                  <a:alpha val="80000"/>
                </a:schemeClr>
              </a:solidFill>
              <a:effectLst/>
              <a:uLnTx/>
              <a:uFillTx/>
            </a:endParaRPr>
          </a:p>
        </p:txBody>
      </p:sp>
      <p:sp>
        <p:nvSpPr>
          <p:cNvPr id="23" name="Oval 22">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67678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49537" y="196900"/>
            <a:ext cx="11091600" cy="1375778"/>
          </a:xfrm>
        </p:spPr>
        <p:txBody>
          <a:bodyPr/>
          <a:lstStyle/>
          <a:p>
            <a:r>
              <a:rPr lang="en-US" dirty="0"/>
              <a:t>Forecasting</a:t>
            </a:r>
            <a:endParaRPr lang="en-US" sz="1400" dirty="0"/>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27705661"/>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8" name="Right Arrow 7">
            <a:extLst>
              <a:ext uri="{FF2B5EF4-FFF2-40B4-BE49-F238E27FC236}">
                <a16:creationId xmlns:a16="http://schemas.microsoft.com/office/drawing/2014/main" id="{3EF27ADF-BF5C-0F88-7E21-C77ECB36D341}"/>
              </a:ext>
            </a:extLst>
          </p:cNvPr>
          <p:cNvSpPr/>
          <p:nvPr/>
        </p:nvSpPr>
        <p:spPr>
          <a:xfrm>
            <a:off x="6400800" y="4758489"/>
            <a:ext cx="3548063" cy="180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096C2B33-F17B-BB91-DA6C-3467E770E535}"/>
              </a:ext>
            </a:extLst>
          </p:cNvPr>
          <p:cNvSpPr/>
          <p:nvPr/>
        </p:nvSpPr>
        <p:spPr>
          <a:xfrm rot="10800000">
            <a:off x="1451810" y="4758488"/>
            <a:ext cx="3548063" cy="180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screenshot, diagram, plot&#10;&#10;Description automatically generated">
            <a:extLst>
              <a:ext uri="{FF2B5EF4-FFF2-40B4-BE49-F238E27FC236}">
                <a16:creationId xmlns:a16="http://schemas.microsoft.com/office/drawing/2014/main" id="{6AF09E74-9459-9D68-68EF-B9E7FF05BAD5}"/>
              </a:ext>
            </a:extLst>
          </p:cNvPr>
          <p:cNvPicPr>
            <a:picLocks noChangeAspect="1"/>
          </p:cNvPicPr>
          <p:nvPr/>
        </p:nvPicPr>
        <p:blipFill>
          <a:blip r:embed="rId8"/>
          <a:stretch>
            <a:fillRect/>
          </a:stretch>
        </p:blipFill>
        <p:spPr>
          <a:xfrm>
            <a:off x="5481943" y="441053"/>
            <a:ext cx="6146800" cy="4733125"/>
          </a:xfrm>
          <a:prstGeom prst="rect">
            <a:avLst/>
          </a:prstGeom>
        </p:spPr>
      </p:pic>
      <p:pic>
        <p:nvPicPr>
          <p:cNvPr id="13" name="Picture 12" descr="A screenshot of a graph&#10;&#10;Description automatically generated with medium confidence">
            <a:extLst>
              <a:ext uri="{FF2B5EF4-FFF2-40B4-BE49-F238E27FC236}">
                <a16:creationId xmlns:a16="http://schemas.microsoft.com/office/drawing/2014/main" id="{07193C27-B539-D8BD-7D4B-C3511CBB513D}"/>
              </a:ext>
            </a:extLst>
          </p:cNvPr>
          <p:cNvPicPr>
            <a:picLocks noChangeAspect="1"/>
          </p:cNvPicPr>
          <p:nvPr/>
        </p:nvPicPr>
        <p:blipFill>
          <a:blip r:embed="rId9"/>
          <a:stretch>
            <a:fillRect/>
          </a:stretch>
        </p:blipFill>
        <p:spPr>
          <a:xfrm>
            <a:off x="340769" y="1009678"/>
            <a:ext cx="5101262" cy="3979863"/>
          </a:xfrm>
          <a:prstGeom prst="rect">
            <a:avLst/>
          </a:prstGeom>
        </p:spPr>
      </p:pic>
      <p:sp>
        <p:nvSpPr>
          <p:cNvPr id="14" name="Rectangle 13">
            <a:extLst>
              <a:ext uri="{FF2B5EF4-FFF2-40B4-BE49-F238E27FC236}">
                <a16:creationId xmlns:a16="http://schemas.microsoft.com/office/drawing/2014/main" id="{78DFD97B-31D3-7A33-F0A5-EEC31ACA4DB0}"/>
              </a:ext>
            </a:extLst>
          </p:cNvPr>
          <p:cNvSpPr/>
          <p:nvPr/>
        </p:nvSpPr>
        <p:spPr>
          <a:xfrm>
            <a:off x="-650894" y="5276105"/>
            <a:ext cx="13070431" cy="1384995"/>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I tried to do this with China and it failed…</a:t>
            </a:r>
          </a:p>
          <a:p>
            <a:pPr algn="ctr"/>
            <a:r>
              <a:rPr lang="en-US" sz="2800" b="0" cap="none" spc="0" dirty="0">
                <a:ln w="0"/>
                <a:solidFill>
                  <a:schemeClr val="tx1"/>
                </a:solidFill>
                <a:effectLst>
                  <a:outerShdw blurRad="38100" dist="19050" dir="2700000" algn="tl" rotWithShape="0">
                    <a:schemeClr val="dk1">
                      <a:alpha val="40000"/>
                    </a:schemeClr>
                  </a:outerShdw>
                </a:effectLst>
              </a:rPr>
              <a:t>this is however the results of India 2023 PM2.5 levels- as it will be the same</a:t>
            </a:r>
          </a:p>
          <a:p>
            <a:pPr algn="ctr"/>
            <a:r>
              <a:rPr lang="en-US" sz="2800" dirty="0">
                <a:ln w="0"/>
                <a:effectLst>
                  <a:outerShdw blurRad="38100" dist="19050" dir="2700000" algn="tl" rotWithShape="0">
                    <a:schemeClr val="dk1">
                      <a:alpha val="40000"/>
                    </a:schemeClr>
                  </a:outerShdw>
                </a:effectLst>
              </a:rPr>
              <a:t>As long as India continues to stay communal and not get industrial.</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2463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India Data:</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1332001"/>
          </a:xfrm>
        </p:spPr>
        <p:txBody>
          <a:bodyPr>
            <a:normAutofit/>
          </a:bodyPr>
          <a:lstStyle/>
          <a:p>
            <a:pPr lvl="0"/>
            <a:r>
              <a:rPr lang="en-US" dirty="0">
                <a:hlinkClick r:id="rId2"/>
              </a:rPr>
              <a:t>https://www.kaggle.com/datasets/rohanrao/air-quality-data-in-india</a:t>
            </a:r>
            <a:endParaRPr lang="en-US" dirty="0"/>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China Data:</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1746045"/>
          </a:xfrm>
        </p:spPr>
        <p:txBody>
          <a:bodyPr>
            <a:normAutofit/>
          </a:bodyPr>
          <a:lstStyle/>
          <a:p>
            <a:pPr lvl="0"/>
            <a:r>
              <a:rPr lang="en-US" dirty="0">
                <a:hlinkClick r:id="rId3"/>
              </a:rPr>
              <a:t>https://www.kaggle.com/datasets/sid321axn/beijing-multisite-airquality-data-set</a:t>
            </a:r>
            <a:endParaRPr lang="en-US" dirty="0"/>
          </a:p>
          <a:p>
            <a:pPr lvl="0"/>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4" name="Rectangle 3">
            <a:extLst>
              <a:ext uri="{FF2B5EF4-FFF2-40B4-BE49-F238E27FC236}">
                <a16:creationId xmlns:a16="http://schemas.microsoft.com/office/drawing/2014/main" id="{117E714F-9BA3-A619-E92F-67548570B689}"/>
              </a:ext>
            </a:extLst>
          </p:cNvPr>
          <p:cNvSpPr/>
          <p:nvPr/>
        </p:nvSpPr>
        <p:spPr>
          <a:xfrm>
            <a:off x="269508" y="3578292"/>
            <a:ext cx="8569692" cy="1323439"/>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Personal note: “</a:t>
            </a:r>
            <a:r>
              <a:rPr lang="en-US" sz="2000" dirty="0" err="1">
                <a:ln w="0"/>
                <a:effectLst>
                  <a:outerShdw blurRad="38100" dist="19050" dir="2700000" algn="tl" rotWithShape="0">
                    <a:schemeClr val="dk1">
                      <a:alpha val="40000"/>
                    </a:schemeClr>
                  </a:outerShdw>
                </a:effectLst>
              </a:rPr>
              <a:t>na’s</a:t>
            </a:r>
            <a:r>
              <a:rPr lang="en-US" sz="2000" dirty="0">
                <a:ln w="0"/>
                <a:effectLst>
                  <a:outerShdw blurRad="38100" dist="19050" dir="2700000" algn="tl" rotWithShape="0">
                    <a:schemeClr val="dk1">
                      <a:alpha val="40000"/>
                    </a:schemeClr>
                  </a:outerShdw>
                </a:effectLst>
              </a:rPr>
              <a:t> pop up everywhere and in places I didn’t want to see, like making a frustrating mean() = NA, how did that happen, well it does. Working with dates is fishy work when they are all loaded as Chr’s or separated in different columns on a csv file.”</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2054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5" name="Freeform: Shape 2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0" name="Rectangle 2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 program&#10;&#10;Description automatically generated with medium confidence">
            <a:extLst>
              <a:ext uri="{FF2B5EF4-FFF2-40B4-BE49-F238E27FC236}">
                <a16:creationId xmlns:a16="http://schemas.microsoft.com/office/drawing/2014/main" id="{A8108C2F-5F87-1E72-74C8-ABDE885ED9D2}"/>
              </a:ext>
            </a:extLst>
          </p:cNvPr>
          <p:cNvPicPr>
            <a:picLocks noChangeAspect="1"/>
          </p:cNvPicPr>
          <p:nvPr/>
        </p:nvPicPr>
        <p:blipFill rotWithShape="1">
          <a:blip r:embed="rId3">
            <a:alphaModFix amt="40000"/>
          </a:blip>
          <a:srcRect r="34644" b="1"/>
          <a:stretch/>
        </p:blipFill>
        <p:spPr>
          <a:xfrm>
            <a:off x="-1" y="0"/>
            <a:ext cx="6212519" cy="6857999"/>
          </a:xfrm>
          <a:custGeom>
            <a:avLst/>
            <a:gdLst/>
            <a:ahLst/>
            <a:cxnLst/>
            <a:rect l="l" t="t" r="r" b="b"/>
            <a:pathLst>
              <a:path w="6922273" h="6858000">
                <a:moveTo>
                  <a:pt x="0" y="0"/>
                </a:moveTo>
                <a:lnTo>
                  <a:pt x="6922273" y="0"/>
                </a:lnTo>
                <a:lnTo>
                  <a:pt x="6922273" y="6858000"/>
                </a:lnTo>
                <a:lnTo>
                  <a:pt x="0" y="6858000"/>
                </a:lnTo>
                <a:close/>
              </a:path>
            </a:pathLst>
          </a:custGeom>
          <a:effectLst>
            <a:softEdge rad="0"/>
          </a:effectLst>
        </p:spPr>
      </p:pic>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Summary</a:t>
            </a:r>
          </a:p>
        </p:txBody>
      </p:sp>
      <p:sp>
        <p:nvSpPr>
          <p:cNvPr id="32" name="Rectangle 31">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6319778" y="429058"/>
            <a:ext cx="5781991" cy="5881253"/>
          </a:xfrm>
        </p:spPr>
        <p:txBody>
          <a:bodyPr vert="horz" wrap="square" lIns="0" tIns="0" rIns="0" bIns="0" rtlCol="0">
            <a:normAutofit/>
          </a:bodyPr>
          <a:lstStyle/>
          <a:p>
            <a:pPr>
              <a:lnSpc>
                <a:spcPct val="100000"/>
              </a:lnSpc>
            </a:pPr>
            <a:r>
              <a:rPr lang="en-US" sz="2400" kern="1200" dirty="0">
                <a:latin typeface="+mn-lt"/>
                <a:ea typeface="+mn-ea"/>
                <a:cs typeface="+mn-cs"/>
              </a:rPr>
              <a:t>Statistically speaking all tests point to support my personal hypothesis that monsoons greatly effect the pollution levels in the air of India and China. More so in India than in China. This could be from one more additional month of rain, but that was statically tested in a simulation, so it is due communal efforts made by India.</a:t>
            </a:r>
          </a:p>
          <a:p>
            <a:pPr>
              <a:lnSpc>
                <a:spcPct val="100000"/>
              </a:lnSpc>
            </a:pPr>
            <a:r>
              <a:rPr lang="en-US" sz="2400" kern="1200" dirty="0">
                <a:latin typeface="+mn-lt"/>
                <a:ea typeface="+mn-ea"/>
                <a:cs typeface="+mn-cs"/>
              </a:rPr>
              <a:t>Most studies indicate PM2. 5 at or below 12 </a:t>
            </a:r>
            <a:r>
              <a:rPr lang="el-GR" sz="2400" kern="1200" dirty="0">
                <a:latin typeface="+mn-lt"/>
                <a:ea typeface="+mn-ea"/>
                <a:cs typeface="+mn-cs"/>
              </a:rPr>
              <a:t>μ</a:t>
            </a:r>
            <a:r>
              <a:rPr lang="en-US" sz="2400" kern="1200" dirty="0">
                <a:latin typeface="+mn-lt"/>
                <a:ea typeface="+mn-ea"/>
                <a:cs typeface="+mn-cs"/>
              </a:rPr>
              <a:t>g/m3 is considered healthy with little to no risk from exposure. If the level goes to or above 35 </a:t>
            </a:r>
            <a:r>
              <a:rPr lang="el-GR" sz="2400" kern="1200" dirty="0">
                <a:latin typeface="+mn-lt"/>
                <a:ea typeface="+mn-ea"/>
                <a:cs typeface="+mn-cs"/>
              </a:rPr>
              <a:t>μ</a:t>
            </a:r>
            <a:r>
              <a:rPr lang="en-US" sz="2400" kern="1200" dirty="0">
                <a:latin typeface="+mn-lt"/>
                <a:ea typeface="+mn-ea"/>
                <a:cs typeface="+mn-cs"/>
              </a:rPr>
              <a:t>g/m3 during a 24-hour period, the air is considered unhealthy and can cause issues for people with existing breathing issues such as asthma.</a:t>
            </a:r>
          </a:p>
          <a:p>
            <a:pPr>
              <a:lnSpc>
                <a:spcPct val="100000"/>
              </a:lnSpc>
            </a:pPr>
            <a:endParaRPr lang="en-US" sz="2400" kern="1200" dirty="0">
              <a:latin typeface="+mn-lt"/>
              <a:ea typeface="+mn-ea"/>
              <a:cs typeface="+mn-cs"/>
            </a:endParaRPr>
          </a:p>
          <a:p>
            <a:pPr>
              <a:lnSpc>
                <a:spcPct val="100000"/>
              </a:lnSpc>
            </a:pPr>
            <a:endParaRPr lang="en-US" sz="2400" kern="1200" dirty="0">
              <a:latin typeface="+mn-lt"/>
              <a:ea typeface="+mn-ea"/>
              <a:cs typeface="+mn-cs"/>
            </a:endParaRPr>
          </a:p>
          <a:p>
            <a:pPr>
              <a:lnSpc>
                <a:spcPct val="100000"/>
              </a:lnSpc>
            </a:pPr>
            <a:endParaRPr lang="en-US" sz="2400" kern="1200" dirty="0">
              <a:latin typeface="+mn-lt"/>
              <a:ea typeface="+mn-ea"/>
              <a:cs typeface="+mn-cs"/>
            </a:endParaRP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a:t>My Question to Answer-</a:t>
            </a:r>
          </a:p>
        </p:txBody>
      </p:sp>
      <p:sp>
        <p:nvSpPr>
          <p:cNvPr id="37" name="Oval 27">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a:buFont typeface="Arial" panose="020B0604020202020204" pitchFamily="34" charset="0"/>
              <a:buChar char="•"/>
            </a:pPr>
            <a:r>
              <a:rPr lang="en-US" sz="1600" dirty="0"/>
              <a:t>Does Monsoons or extreme wet weather climates effect air pollution?</a:t>
            </a:r>
          </a:p>
          <a:p>
            <a:pPr>
              <a:buFont typeface="Arial" panose="020B0604020202020204" pitchFamily="34" charset="0"/>
              <a:buChar char="•"/>
            </a:pPr>
            <a:r>
              <a:rPr lang="en-US" sz="1600" dirty="0"/>
              <a:t>If so to what degree?</a:t>
            </a:r>
          </a:p>
          <a:p>
            <a:pPr>
              <a:buFont typeface="Arial" panose="020B0604020202020204" pitchFamily="34" charset="0"/>
              <a:buChar char="•"/>
            </a:pPr>
            <a:r>
              <a:rPr lang="en-US" sz="1600" dirty="0"/>
              <a:t>I narrowed my work down to just studying PM2.5 particles as those are mostly chemically compounded by actual pollution chemicals.</a:t>
            </a:r>
          </a:p>
          <a:p>
            <a:pPr marL="0" indent="0"/>
            <a:endParaRPr lang="en-US" sz="1600" dirty="0"/>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r="6" b="6"/>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r="10" b="10"/>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38" name="Group 29">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39" name="Freeform: Shape 30">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1">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r="-1" b="267"/>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3" name="Group 5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4" name="Freeform: Shape 5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9" name="Rectangle 5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B462C903-1D5A-C94D-42DA-9C4BECA6CC0A}"/>
              </a:ext>
            </a:extLst>
          </p:cNvPr>
          <p:cNvPicPr>
            <a:picLocks noGrp="1" noChangeAspect="1"/>
          </p:cNvPicPr>
          <p:nvPr>
            <p:ph type="pic" sz="quarter" idx="13"/>
          </p:nvPr>
        </p:nvPicPr>
        <p:blipFill rotWithShape="1">
          <a:blip r:embed="rId2"/>
          <a:srcRect t="12598" b="675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1" name="Rectangle 60">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227132" y="839270"/>
            <a:ext cx="5437187" cy="2986234"/>
          </a:xfrm>
        </p:spPr>
        <p:txBody>
          <a:bodyPr vert="horz" wrap="square" lIns="0" tIns="0" rIns="0" bIns="0" rtlCol="0" anchor="b" anchorCtr="0">
            <a:normAutofit/>
          </a:bodyPr>
          <a:lstStyle/>
          <a:p>
            <a:r>
              <a:rPr lang="en-US" sz="5400" kern="1200" dirty="0">
                <a:solidFill>
                  <a:schemeClr val="tx1"/>
                </a:solidFill>
                <a:latin typeface="+mj-lt"/>
                <a:ea typeface="+mj-ea"/>
                <a:cs typeface="+mj-cs"/>
              </a:rPr>
              <a:t>What these particles look like compared to a hair.</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07001" y="5000740"/>
            <a:ext cx="9331359" cy="1997855"/>
          </a:xfrm>
        </p:spPr>
        <p:txBody>
          <a:bodyPr vert="horz" wrap="square" lIns="0" tIns="0" rIns="0" bIns="0" rtlCol="0" anchor="b" anchorCtr="0">
            <a:noAutofit/>
          </a:bodyPr>
          <a:lstStyle/>
          <a:p>
            <a:pPr>
              <a:lnSpc>
                <a:spcPct val="100000"/>
              </a:lnSpc>
            </a:pPr>
            <a:r>
              <a:rPr lang="en-US" sz="3200" dirty="0"/>
              <a:t>How does PM2. 5 cause death?</a:t>
            </a:r>
            <a:br>
              <a:rPr lang="en-US" sz="3200" dirty="0"/>
            </a:br>
            <a:r>
              <a:rPr lang="en-US" sz="3200" dirty="0"/>
              <a:t>Exposure to fine particles can also affect lung function and worsen medical conditions such as asthma and heart disease. Scientific studies have linked increases in daily PM2.5 exposure with increased respiratory and cardiovascular hospital admissions, emergency department visits and deaths. Is PM2 5 worse than smoking?</a:t>
            </a:r>
            <a:br>
              <a:rPr lang="en-US" sz="3200" dirty="0"/>
            </a:br>
            <a:r>
              <a:rPr lang="en-US" sz="3200" dirty="0"/>
              <a:t>5 as bad as smoking 155 cigarettes a year, report suggests. Living for one year in an area with high levels of fine particulate matter (PM2. 5) is as bad for human health as smoking 150 cigarettes a year, according to the British Heart Foundation</a:t>
            </a:r>
            <a:br>
              <a:rPr lang="en-US" sz="3200" dirty="0"/>
            </a:br>
            <a:endParaRPr lang="en-US" sz="3200"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r="10" b="10"/>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r="-1" b="267"/>
          <a:stretch/>
        </p:blipFill>
        <p:spPr>
          <a:xfrm>
            <a:off x="8989890" y="1990171"/>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2620892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 name="Group 8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3" name="Freeform: Shape 8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Oval 8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8" name="Rectangle 8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324088" y="2859556"/>
            <a:ext cx="5437187" cy="2986234"/>
          </a:xfrm>
        </p:spPr>
        <p:txBody>
          <a:bodyPr vert="horz" wrap="square" lIns="0" tIns="0" rIns="0" bIns="0" rtlCol="0" anchor="b" anchorCtr="0">
            <a:normAutofit fontScale="90000"/>
          </a:bodyPr>
          <a:lstStyle/>
          <a:p>
            <a:r>
              <a:rPr lang="en-US" sz="3000" dirty="0"/>
              <a:t>How I am going to Answer it-</a:t>
            </a:r>
            <a:br>
              <a:rPr lang="en-US" sz="3000" dirty="0"/>
            </a:br>
            <a:br>
              <a:rPr lang="en-US" sz="3000" dirty="0"/>
            </a:br>
            <a:br>
              <a:rPr lang="en-US" sz="3000" dirty="0"/>
            </a:br>
            <a:r>
              <a:rPr lang="en-US" sz="3000" dirty="0"/>
              <a:t>I am hoping Time series Data</a:t>
            </a:r>
            <a:br>
              <a:rPr lang="en-US" sz="3000" dirty="0"/>
            </a:br>
            <a:r>
              <a:rPr lang="en-US" sz="3000" dirty="0"/>
              <a:t>will solve these questions-</a:t>
            </a:r>
            <a:br>
              <a:rPr lang="en-US" sz="3000" dirty="0"/>
            </a:br>
            <a:r>
              <a:rPr lang="en-US" sz="3000" dirty="0"/>
              <a:t>parametric model</a:t>
            </a:r>
            <a:br>
              <a:rPr lang="en-US" sz="3000" dirty="0"/>
            </a:br>
            <a:r>
              <a:rPr lang="en-US" sz="3000" dirty="0"/>
              <a:t>Autoregression Integrated Moving Average</a:t>
            </a:r>
            <a:br>
              <a:rPr lang="en-US" sz="3000" dirty="0"/>
            </a:br>
            <a:r>
              <a:rPr lang="en-US" sz="3000" dirty="0"/>
              <a:t>The HO: "There is a significant difference in PM2.5 levels from monsoon season in China and India.”</a:t>
            </a:r>
            <a:br>
              <a:rPr lang="en-US" sz="3000" dirty="0"/>
            </a:br>
            <a:r>
              <a:rPr lang="en-US" sz="3000" dirty="0"/>
              <a:t>“Can one more month of rain make a more significant difference in air quality?”</a:t>
            </a:r>
          </a:p>
        </p:txBody>
      </p:sp>
      <p:grpSp>
        <p:nvGrpSpPr>
          <p:cNvPr id="90" name="Group 89">
            <a:extLst>
              <a:ext uri="{FF2B5EF4-FFF2-40B4-BE49-F238E27FC236}">
                <a16:creationId xmlns:a16="http://schemas.microsoft.com/office/drawing/2014/main" id="{9665C101-AF9F-4CCA-9C10-6D9A8027CF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3850" y="516365"/>
            <a:ext cx="631474" cy="667800"/>
            <a:chOff x="2994153" y="1378666"/>
            <a:chExt cx="631474" cy="667800"/>
          </a:xfrm>
        </p:grpSpPr>
        <p:sp>
          <p:nvSpPr>
            <p:cNvPr id="91" name="Freeform: Shape 90">
              <a:extLst>
                <a:ext uri="{FF2B5EF4-FFF2-40B4-BE49-F238E27FC236}">
                  <a16:creationId xmlns:a16="http://schemas.microsoft.com/office/drawing/2014/main" id="{E4DD7E2C-5AEC-4668-AB6D-DD1BBEF31A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id="{ECB63603-49B8-4F6B-8274-67FD679D3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4" name="Group 93">
            <a:extLst>
              <a:ext uri="{FF2B5EF4-FFF2-40B4-BE49-F238E27FC236}">
                <a16:creationId xmlns:a16="http://schemas.microsoft.com/office/drawing/2014/main" id="{D6E47BA4-8BC2-4A92-8628-86525C6E2A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6786" y="5488205"/>
            <a:ext cx="990001" cy="677713"/>
            <a:chOff x="5374602" y="1609637"/>
            <a:chExt cx="990001" cy="677713"/>
          </a:xfrm>
        </p:grpSpPr>
        <p:sp>
          <p:nvSpPr>
            <p:cNvPr id="95" name="Freeform: Shape 94">
              <a:extLst>
                <a:ext uri="{FF2B5EF4-FFF2-40B4-BE49-F238E27FC236}">
                  <a16:creationId xmlns:a16="http://schemas.microsoft.com/office/drawing/2014/main" id="{70FECBE4-76C4-49A9-AE7A-C5403D77C3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37618" y="1814525"/>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Shape 95">
              <a:extLst>
                <a:ext uri="{FF2B5EF4-FFF2-40B4-BE49-F238E27FC236}">
                  <a16:creationId xmlns:a16="http://schemas.microsoft.com/office/drawing/2014/main" id="{84C4E1DC-4F9F-41E3-8B0D-312AA33E16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15088" y="1760131"/>
              <a:ext cx="926985" cy="52721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Oval 96">
              <a:extLst>
                <a:ext uri="{FF2B5EF4-FFF2-40B4-BE49-F238E27FC236}">
                  <a16:creationId xmlns:a16="http://schemas.microsoft.com/office/drawing/2014/main" id="{F1351A97-A42C-4825-9061-4F80DF79D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464475" y="201027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8" name="Oval 97">
              <a:extLst>
                <a:ext uri="{FF2B5EF4-FFF2-40B4-BE49-F238E27FC236}">
                  <a16:creationId xmlns:a16="http://schemas.microsoft.com/office/drawing/2014/main" id="{B296169C-E572-4713-9921-07F8D25C6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954988" y="1519764"/>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pic>
        <p:nvPicPr>
          <p:cNvPr id="52" name="Picture 51" descr="A screenshot of a computer&#10;&#10;Description automatically generated with low confidence">
            <a:extLst>
              <a:ext uri="{FF2B5EF4-FFF2-40B4-BE49-F238E27FC236}">
                <a16:creationId xmlns:a16="http://schemas.microsoft.com/office/drawing/2014/main" id="{0B2C00F3-C9BE-E81F-1F59-7F650F30CF12}"/>
              </a:ext>
            </a:extLst>
          </p:cNvPr>
          <p:cNvPicPr>
            <a:picLocks noChangeAspect="1"/>
          </p:cNvPicPr>
          <p:nvPr/>
        </p:nvPicPr>
        <p:blipFill>
          <a:blip r:embed="rId3"/>
          <a:stretch>
            <a:fillRect/>
          </a:stretch>
        </p:blipFill>
        <p:spPr>
          <a:xfrm>
            <a:off x="5532204" y="441552"/>
            <a:ext cx="2730500" cy="3111500"/>
          </a:xfrm>
          <a:prstGeom prst="rect">
            <a:avLst/>
          </a:prstGeom>
        </p:spPr>
      </p:pic>
      <p:sp>
        <p:nvSpPr>
          <p:cNvPr id="54" name="Rectangle 53">
            <a:extLst>
              <a:ext uri="{FF2B5EF4-FFF2-40B4-BE49-F238E27FC236}">
                <a16:creationId xmlns:a16="http://schemas.microsoft.com/office/drawing/2014/main" id="{C790253F-2CE6-0A21-01AE-1EAE026BEA76}"/>
              </a:ext>
            </a:extLst>
          </p:cNvPr>
          <p:cNvSpPr/>
          <p:nvPr/>
        </p:nvSpPr>
        <p:spPr>
          <a:xfrm>
            <a:off x="8171866" y="1682651"/>
            <a:ext cx="3710732" cy="461665"/>
          </a:xfrm>
          <a:prstGeom prst="rect">
            <a:avLst/>
          </a:prstGeom>
          <a:noFill/>
        </p:spPr>
        <p:txBody>
          <a:bodyPr wrap="square" lIns="91440" tIns="45720" rIns="91440" bIns="45720">
            <a:spAutoFit/>
          </a:bodyPr>
          <a:lstStyle/>
          <a:p>
            <a:pPr algn="ctr"/>
            <a:r>
              <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equals China’s data</a:t>
            </a:r>
          </a:p>
        </p:txBody>
      </p:sp>
      <p:pic>
        <p:nvPicPr>
          <p:cNvPr id="58" name="Picture 57">
            <a:extLst>
              <a:ext uri="{FF2B5EF4-FFF2-40B4-BE49-F238E27FC236}">
                <a16:creationId xmlns:a16="http://schemas.microsoft.com/office/drawing/2014/main" id="{D1EFCF0B-C392-C07C-87DA-714146248024}"/>
              </a:ext>
            </a:extLst>
          </p:cNvPr>
          <p:cNvPicPr>
            <a:picLocks noChangeAspect="1"/>
          </p:cNvPicPr>
          <p:nvPr/>
        </p:nvPicPr>
        <p:blipFill>
          <a:blip r:embed="rId4"/>
          <a:stretch>
            <a:fillRect/>
          </a:stretch>
        </p:blipFill>
        <p:spPr>
          <a:xfrm>
            <a:off x="6147245" y="4482853"/>
            <a:ext cx="2385264" cy="461664"/>
          </a:xfrm>
          <a:prstGeom prst="rect">
            <a:avLst/>
          </a:prstGeom>
        </p:spPr>
      </p:pic>
      <p:sp>
        <p:nvSpPr>
          <p:cNvPr id="64" name="Rectangle 63">
            <a:extLst>
              <a:ext uri="{FF2B5EF4-FFF2-40B4-BE49-F238E27FC236}">
                <a16:creationId xmlns:a16="http://schemas.microsoft.com/office/drawing/2014/main" id="{376125F0-FE99-88EF-D79A-460C862A0D19}"/>
              </a:ext>
            </a:extLst>
          </p:cNvPr>
          <p:cNvSpPr/>
          <p:nvPr/>
        </p:nvSpPr>
        <p:spPr>
          <a:xfrm>
            <a:off x="8345362" y="4482853"/>
            <a:ext cx="3710732" cy="461665"/>
          </a:xfrm>
          <a:prstGeom prst="rect">
            <a:avLst/>
          </a:prstGeom>
          <a:noFill/>
        </p:spPr>
        <p:txBody>
          <a:bodyPr wrap="square" lIns="91440" tIns="45720" rIns="91440" bIns="45720">
            <a:spAutoFit/>
          </a:bodyPr>
          <a:lstStyle/>
          <a:p>
            <a:pPr algn="ctr"/>
            <a:r>
              <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equals India’s data</a:t>
            </a:r>
          </a:p>
        </p:txBody>
      </p:sp>
    </p:spTree>
    <p:extLst>
      <p:ext uri="{BB962C8B-B14F-4D97-AF65-F5344CB8AC3E}">
        <p14:creationId xmlns:p14="http://schemas.microsoft.com/office/powerpoint/2010/main" val="21588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54">
            <a:extLst>
              <a:ext uri="{FF2B5EF4-FFF2-40B4-BE49-F238E27FC236}">
                <a16:creationId xmlns:a16="http://schemas.microsoft.com/office/drawing/2014/main" id="{1C598A69-FFFE-4C09-8FE9-D660337B0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5533524" cy="3510776"/>
          </a:xfrm>
          <a:prstGeom prst="rect">
            <a:avLst/>
          </a:prstGeom>
          <a:solidFill>
            <a:srgbClr val="FFFFFF"/>
          </a:solidFill>
          <a:ln w="63500">
            <a:solidFill>
              <a:srgbClr val="25508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6">
            <a:extLst>
              <a:ext uri="{FF2B5EF4-FFF2-40B4-BE49-F238E27FC236}">
                <a16:creationId xmlns:a16="http://schemas.microsoft.com/office/drawing/2014/main" id="{2B6121AA-FB9C-49D8-9295-014C895AF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157449"/>
            <a:ext cx="3122867"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8">
            <a:extLst>
              <a:ext uri="{FF2B5EF4-FFF2-40B4-BE49-F238E27FC236}">
                <a16:creationId xmlns:a16="http://schemas.microsoft.com/office/drawing/2014/main" id="{2C188CD4-9C38-4BEB-8E94-633B1B48B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0883" y="4132885"/>
            <a:ext cx="2288736" cy="2274541"/>
          </a:xfrm>
          <a:prstGeom prst="rect">
            <a:avLst/>
          </a:prstGeom>
          <a:solidFill>
            <a:srgbClr val="25508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0">
            <a:extLst>
              <a:ext uri="{FF2B5EF4-FFF2-40B4-BE49-F238E27FC236}">
                <a16:creationId xmlns:a16="http://schemas.microsoft.com/office/drawing/2014/main" id="{2E8BD155-F3B5-4CE9-AB1C-08C964CDC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toShape 2">
            <a:extLst>
              <a:ext uri="{FF2B5EF4-FFF2-40B4-BE49-F238E27FC236}">
                <a16:creationId xmlns:a16="http://schemas.microsoft.com/office/drawing/2014/main" id="{9F350FA5-70E6-A4F0-5394-C5B30391534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descr="A picture containing text, diagram, screenshot, technical drawing&#10;&#10;Description automatically generated">
            <a:extLst>
              <a:ext uri="{FF2B5EF4-FFF2-40B4-BE49-F238E27FC236}">
                <a16:creationId xmlns:a16="http://schemas.microsoft.com/office/drawing/2014/main" id="{C58A969B-5443-DDD0-6EC7-D11E2401D651}"/>
              </a:ext>
            </a:extLst>
          </p:cNvPr>
          <p:cNvPicPr>
            <a:picLocks noChangeAspect="1"/>
          </p:cNvPicPr>
          <p:nvPr/>
        </p:nvPicPr>
        <p:blipFill>
          <a:blip r:embed="rId3"/>
          <a:stretch>
            <a:fillRect/>
          </a:stretch>
        </p:blipFill>
        <p:spPr>
          <a:xfrm>
            <a:off x="0" y="-24581"/>
            <a:ext cx="12192000" cy="6882581"/>
          </a:xfrm>
          <a:prstGeom prst="rect">
            <a:avLst/>
          </a:prstGeom>
        </p:spPr>
      </p:pic>
      <p:sp>
        <p:nvSpPr>
          <p:cNvPr id="22" name="Rectangle 21">
            <a:extLst>
              <a:ext uri="{FF2B5EF4-FFF2-40B4-BE49-F238E27FC236}">
                <a16:creationId xmlns:a16="http://schemas.microsoft.com/office/drawing/2014/main" id="{4A94CCD1-D393-8C76-3234-54D16363931C}"/>
              </a:ext>
            </a:extLst>
          </p:cNvPr>
          <p:cNvSpPr/>
          <p:nvPr/>
        </p:nvSpPr>
        <p:spPr>
          <a:xfrm>
            <a:off x="1966776" y="1004655"/>
            <a:ext cx="4532010" cy="2677656"/>
          </a:xfrm>
          <a:prstGeom prst="rect">
            <a:avLst/>
          </a:prstGeom>
          <a:noFill/>
        </p:spPr>
        <p:txBody>
          <a:bodyPr wrap="none" lIns="91440" tIns="45720" rIns="91440" bIns="45720">
            <a:spAutoFit/>
          </a:bodyPr>
          <a:lstStyle/>
          <a:p>
            <a:pPr algn="ctr"/>
            <a:r>
              <a:rPr lang="en-US" sz="2800" b="1" cap="none" spc="50" dirty="0">
                <a:ln w="0"/>
                <a:solidFill>
                  <a:schemeClr val="bg2"/>
                </a:solidFill>
                <a:effectLst>
                  <a:innerShdw blurRad="63500" dist="50800" dir="13500000">
                    <a:srgbClr val="000000">
                      <a:alpha val="50000"/>
                    </a:srgbClr>
                  </a:innerShdw>
                </a:effectLst>
              </a:rPr>
              <a:t>Here you can clearly see </a:t>
            </a:r>
          </a:p>
          <a:p>
            <a:pPr algn="ctr"/>
            <a:r>
              <a:rPr lang="en-US" sz="2800" b="1" spc="50" dirty="0">
                <a:ln w="0"/>
                <a:solidFill>
                  <a:schemeClr val="bg2"/>
                </a:solidFill>
                <a:effectLst>
                  <a:innerShdw blurRad="63500" dist="50800" dir="13500000">
                    <a:srgbClr val="000000">
                      <a:alpha val="50000"/>
                    </a:srgbClr>
                  </a:innerShdw>
                </a:effectLst>
              </a:rPr>
              <a:t>China’s differences in </a:t>
            </a:r>
          </a:p>
          <a:p>
            <a:pPr algn="ctr"/>
            <a:r>
              <a:rPr lang="en-US" sz="2800" b="1" cap="none" spc="50" dirty="0">
                <a:ln w="0"/>
                <a:solidFill>
                  <a:schemeClr val="bg2"/>
                </a:solidFill>
                <a:effectLst>
                  <a:innerShdw blurRad="63500" dist="50800" dir="13500000">
                    <a:srgbClr val="000000">
                      <a:alpha val="50000"/>
                    </a:srgbClr>
                  </a:innerShdw>
                </a:effectLst>
              </a:rPr>
              <a:t>Monsoon vs No Monsoon</a:t>
            </a:r>
          </a:p>
          <a:p>
            <a:pPr algn="ctr"/>
            <a:r>
              <a:rPr lang="en-US" sz="2800" b="1" spc="50" dirty="0">
                <a:ln w="0"/>
                <a:solidFill>
                  <a:schemeClr val="bg2"/>
                </a:solidFill>
                <a:effectLst>
                  <a:innerShdw blurRad="63500" dist="50800" dir="13500000">
                    <a:srgbClr val="000000">
                      <a:alpha val="50000"/>
                    </a:srgbClr>
                  </a:innerShdw>
                </a:effectLst>
              </a:rPr>
              <a:t>Over a span of </a:t>
            </a:r>
          </a:p>
          <a:p>
            <a:pPr algn="ctr"/>
            <a:r>
              <a:rPr lang="en-US" sz="2800" b="1" spc="50" dirty="0">
                <a:ln w="0"/>
                <a:solidFill>
                  <a:schemeClr val="bg2"/>
                </a:solidFill>
                <a:effectLst>
                  <a:innerShdw blurRad="63500" dist="50800" dir="13500000">
                    <a:srgbClr val="000000">
                      <a:alpha val="50000"/>
                    </a:srgbClr>
                  </a:innerShdw>
                </a:effectLst>
              </a:rPr>
              <a:t>5 years reporting</a:t>
            </a:r>
          </a:p>
          <a:p>
            <a:pPr algn="ctr"/>
            <a:r>
              <a:rPr lang="en-US" sz="2800" b="1" cap="none" spc="50" dirty="0">
                <a:ln w="0"/>
                <a:solidFill>
                  <a:schemeClr val="bg2"/>
                </a:solidFill>
                <a:effectLst>
                  <a:innerShdw blurRad="63500" dist="50800" dir="13500000">
                    <a:srgbClr val="000000">
                      <a:alpha val="50000"/>
                    </a:srgbClr>
                  </a:innerShdw>
                </a:effectLst>
              </a:rPr>
              <a:t>On PM2.5 Particles</a:t>
            </a:r>
          </a:p>
        </p:txBody>
      </p:sp>
    </p:spTree>
    <p:extLst>
      <p:ext uri="{BB962C8B-B14F-4D97-AF65-F5344CB8AC3E}">
        <p14:creationId xmlns:p14="http://schemas.microsoft.com/office/powerpoint/2010/main" val="56002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0" name="Group 4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1" name="Freeform: Shape 5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6" name="Rectangle 5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pic>
        <p:nvPicPr>
          <p:cNvPr id="17" name="Picture 16" descr="A picture containing diagram, sketch, text, technical drawing&#10;&#10;Description automatically generated">
            <a:extLst>
              <a:ext uri="{FF2B5EF4-FFF2-40B4-BE49-F238E27FC236}">
                <a16:creationId xmlns:a16="http://schemas.microsoft.com/office/drawing/2014/main" id="{96F0A570-3098-AF31-C7BD-24FCC3FC9A16}"/>
              </a:ext>
            </a:extLst>
          </p:cNvPr>
          <p:cNvPicPr>
            <a:picLocks noChangeAspect="1"/>
          </p:cNvPicPr>
          <p:nvPr/>
        </p:nvPicPr>
        <p:blipFill>
          <a:blip r:embed="rId2"/>
          <a:stretch>
            <a:fillRect/>
          </a:stretch>
        </p:blipFill>
        <p:spPr>
          <a:xfrm>
            <a:off x="0" y="-3"/>
            <a:ext cx="12192000" cy="6858003"/>
          </a:xfrm>
          <a:prstGeom prst="rect">
            <a:avLst/>
          </a:prstGeom>
        </p:spPr>
      </p:pic>
      <p:sp>
        <p:nvSpPr>
          <p:cNvPr id="18" name="Rectangle 17">
            <a:extLst>
              <a:ext uri="{FF2B5EF4-FFF2-40B4-BE49-F238E27FC236}">
                <a16:creationId xmlns:a16="http://schemas.microsoft.com/office/drawing/2014/main" id="{1D230A3C-30C6-BB20-2107-568A0C0F1AAD}"/>
              </a:ext>
            </a:extLst>
          </p:cNvPr>
          <p:cNvSpPr/>
          <p:nvPr/>
        </p:nvSpPr>
        <p:spPr>
          <a:xfrm>
            <a:off x="1980802" y="596695"/>
            <a:ext cx="4964692" cy="2246769"/>
          </a:xfrm>
          <a:prstGeom prst="rect">
            <a:avLst/>
          </a:prstGeom>
          <a:noFill/>
        </p:spPr>
        <p:txBody>
          <a:bodyPr wrap="none" lIns="91440" tIns="45720" rIns="91440" bIns="45720">
            <a:spAutoFit/>
          </a:bodyPr>
          <a:lstStyle/>
          <a:p>
            <a:pPr algn="ctr"/>
            <a:r>
              <a:rPr lang="en-US" sz="2800" b="1" cap="none" spc="50" dirty="0">
                <a:ln w="0"/>
                <a:solidFill>
                  <a:schemeClr val="bg2"/>
                </a:solidFill>
                <a:effectLst>
                  <a:innerShdw blurRad="63500" dist="50800" dir="13500000">
                    <a:srgbClr val="000000">
                      <a:alpha val="50000"/>
                    </a:srgbClr>
                  </a:innerShdw>
                </a:effectLst>
              </a:rPr>
              <a:t>Here you can clearly see</a:t>
            </a:r>
          </a:p>
          <a:p>
            <a:pPr algn="ctr"/>
            <a:r>
              <a:rPr lang="en-US" sz="2800" b="1" spc="50" dirty="0">
                <a:ln w="0"/>
                <a:solidFill>
                  <a:schemeClr val="bg2"/>
                </a:solidFill>
                <a:effectLst>
                  <a:innerShdw blurRad="63500" dist="50800" dir="13500000">
                    <a:srgbClr val="000000">
                      <a:alpha val="50000"/>
                    </a:srgbClr>
                  </a:innerShdw>
                </a:effectLst>
              </a:rPr>
              <a:t>India’s differences between </a:t>
            </a:r>
          </a:p>
          <a:p>
            <a:pPr algn="ctr"/>
            <a:r>
              <a:rPr lang="en-US" sz="2800" b="1" spc="50" dirty="0">
                <a:ln w="0"/>
                <a:solidFill>
                  <a:schemeClr val="bg2"/>
                </a:solidFill>
                <a:effectLst>
                  <a:innerShdw blurRad="63500" dist="50800" dir="13500000">
                    <a:srgbClr val="000000">
                      <a:alpha val="50000"/>
                    </a:srgbClr>
                  </a:innerShdw>
                </a:effectLst>
              </a:rPr>
              <a:t>Monsoon vs No Monsoon</a:t>
            </a:r>
          </a:p>
          <a:p>
            <a:pPr algn="ctr"/>
            <a:r>
              <a:rPr lang="en-US" sz="2800" b="1" cap="none" spc="50" dirty="0">
                <a:ln w="0"/>
                <a:solidFill>
                  <a:schemeClr val="bg2"/>
                </a:solidFill>
                <a:effectLst>
                  <a:innerShdw blurRad="63500" dist="50800" dir="13500000">
                    <a:srgbClr val="000000">
                      <a:alpha val="50000"/>
                    </a:srgbClr>
                  </a:innerShdw>
                </a:effectLst>
              </a:rPr>
              <a:t>Over a span of</a:t>
            </a:r>
            <a:endParaRPr lang="en-US" sz="2800" b="1" spc="50" dirty="0">
              <a:ln w="0"/>
              <a:solidFill>
                <a:schemeClr val="bg2"/>
              </a:solidFill>
              <a:effectLst>
                <a:innerShdw blurRad="63500" dist="50800" dir="13500000">
                  <a:srgbClr val="000000">
                    <a:alpha val="50000"/>
                  </a:srgbClr>
                </a:innerShdw>
              </a:effectLst>
            </a:endParaRPr>
          </a:p>
          <a:p>
            <a:pPr algn="ctr"/>
            <a:r>
              <a:rPr lang="en-US" sz="2800" b="1" cap="none" spc="50" dirty="0">
                <a:ln w="0"/>
                <a:solidFill>
                  <a:schemeClr val="bg2"/>
                </a:solidFill>
                <a:effectLst>
                  <a:innerShdw blurRad="63500" dist="50800" dir="13500000">
                    <a:srgbClr val="000000">
                      <a:alpha val="50000"/>
                    </a:srgbClr>
                  </a:innerShdw>
                </a:effectLst>
              </a:rPr>
              <a:t>5</a:t>
            </a:r>
            <a:r>
              <a:rPr lang="en-US" sz="2800" b="1" spc="50" dirty="0">
                <a:ln w="0"/>
                <a:solidFill>
                  <a:schemeClr val="bg2"/>
                </a:solidFill>
                <a:effectLst>
                  <a:innerShdw blurRad="63500" dist="50800" dir="13500000">
                    <a:srgbClr val="000000">
                      <a:alpha val="50000"/>
                    </a:srgbClr>
                  </a:innerShdw>
                </a:effectLst>
              </a:rPr>
              <a:t> years reporting.</a:t>
            </a:r>
            <a:endParaRPr lang="en-US" sz="2800" b="1" cap="none" spc="50" dirty="0">
              <a:ln w="0"/>
              <a:solidFill>
                <a:schemeClr val="bg2"/>
              </a:solidFill>
              <a:effectLst>
                <a:innerShdw blurRad="63500" dist="50800" dir="13500000">
                  <a:srgbClr val="000000">
                    <a:alpha val="50000"/>
                  </a:srgbClr>
                </a:innerShdw>
              </a:effectLst>
            </a:endParaRPr>
          </a:p>
        </p:txBody>
      </p:sp>
      <p:sp>
        <p:nvSpPr>
          <p:cNvPr id="20" name="Rectangle 19">
            <a:extLst>
              <a:ext uri="{FF2B5EF4-FFF2-40B4-BE49-F238E27FC236}">
                <a16:creationId xmlns:a16="http://schemas.microsoft.com/office/drawing/2014/main" id="{11A4F894-D7EB-7843-A4F1-40E150D9855C}"/>
              </a:ext>
            </a:extLst>
          </p:cNvPr>
          <p:cNvSpPr/>
          <p:nvPr/>
        </p:nvSpPr>
        <p:spPr>
          <a:xfrm>
            <a:off x="2163623" y="3233404"/>
            <a:ext cx="3177352" cy="1754326"/>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India’s Monsoon</a:t>
            </a:r>
          </a:p>
        </p:txBody>
      </p:sp>
      <p:sp>
        <p:nvSpPr>
          <p:cNvPr id="22" name="Rectangle 21">
            <a:extLst>
              <a:ext uri="{FF2B5EF4-FFF2-40B4-BE49-F238E27FC236}">
                <a16:creationId xmlns:a16="http://schemas.microsoft.com/office/drawing/2014/main" id="{1E088DA1-5B3F-4503-5331-832CEE8B1506}"/>
              </a:ext>
            </a:extLst>
          </p:cNvPr>
          <p:cNvSpPr/>
          <p:nvPr/>
        </p:nvSpPr>
        <p:spPr>
          <a:xfrm>
            <a:off x="7918616" y="870561"/>
            <a:ext cx="3177352" cy="2585323"/>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India’s No Monsoon</a:t>
            </a:r>
          </a:p>
        </p:txBody>
      </p:sp>
    </p:spTree>
    <p:extLst>
      <p:ext uri="{BB962C8B-B14F-4D97-AF65-F5344CB8AC3E}">
        <p14:creationId xmlns:p14="http://schemas.microsoft.com/office/powerpoint/2010/main" val="249694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5" name="Freeform: Shape 6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1" name="Group 7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2" name="Freeform: Shape 7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7" name="Rectangle 7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schemeClr val="tx1">
                    <a:alpha val="80000"/>
                  </a:schemeClr>
                </a:solidFill>
                <a:effectLst/>
                <a:uLnTx/>
                <a:uFillTx/>
                <a:latin typeface="+mn-lt"/>
                <a:ea typeface="+mn-ea"/>
                <a:cs typeface="+mn-cs"/>
              </a:rPr>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8</a:t>
            </a:fld>
            <a:endParaRPr kumimoji="0" lang="en-US" b="0" i="0" u="none" strike="noStrike" cap="none" spc="0" normalizeH="0" baseline="0" noProof="0">
              <a:ln>
                <a:noFill/>
              </a:ln>
              <a:solidFill>
                <a:schemeClr val="tx1">
                  <a:alpha val="80000"/>
                </a:schemeClr>
              </a:solidFill>
              <a:effectLst/>
              <a:uLnTx/>
              <a:uFillTx/>
            </a:endParaRPr>
          </a:p>
        </p:txBody>
      </p:sp>
      <p:pic>
        <p:nvPicPr>
          <p:cNvPr id="8" name="Picture 7" descr="A picture containing text, font, screenshot, white&#10;&#10;Description automatically generated">
            <a:extLst>
              <a:ext uri="{FF2B5EF4-FFF2-40B4-BE49-F238E27FC236}">
                <a16:creationId xmlns:a16="http://schemas.microsoft.com/office/drawing/2014/main" id="{8E95E124-0006-93AC-3077-8C793F27B6D0}"/>
              </a:ext>
            </a:extLst>
          </p:cNvPr>
          <p:cNvPicPr>
            <a:picLocks noChangeAspect="1"/>
          </p:cNvPicPr>
          <p:nvPr/>
        </p:nvPicPr>
        <p:blipFill>
          <a:blip r:embed="rId2"/>
          <a:stretch>
            <a:fillRect/>
          </a:stretch>
        </p:blipFill>
        <p:spPr>
          <a:xfrm>
            <a:off x="5947999" y="823181"/>
            <a:ext cx="6229571" cy="1321973"/>
          </a:xfrm>
          <a:prstGeom prst="rect">
            <a:avLst/>
          </a:prstGeom>
        </p:spPr>
      </p:pic>
      <p:sp>
        <p:nvSpPr>
          <p:cNvPr id="9" name="Rectangle 8">
            <a:extLst>
              <a:ext uri="{FF2B5EF4-FFF2-40B4-BE49-F238E27FC236}">
                <a16:creationId xmlns:a16="http://schemas.microsoft.com/office/drawing/2014/main" id="{446C6C42-F412-C457-F019-BEB71A10CD9A}"/>
              </a:ext>
            </a:extLst>
          </p:cNvPr>
          <p:cNvSpPr/>
          <p:nvPr/>
        </p:nvSpPr>
        <p:spPr>
          <a:xfrm>
            <a:off x="1023032" y="2821664"/>
            <a:ext cx="10117450" cy="2585323"/>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The means and standard deviation’s</a:t>
            </a:r>
          </a:p>
          <a:p>
            <a:pPr algn="ctr"/>
            <a:r>
              <a:rPr lang="en-US" sz="5400" dirty="0">
                <a:ln w="0"/>
                <a:effectLst>
                  <a:outerShdw blurRad="38100" dist="19050" dir="2700000" algn="tl" rotWithShape="0">
                    <a:schemeClr val="dk1">
                      <a:alpha val="40000"/>
                    </a:schemeClr>
                  </a:outerShdw>
                </a:effectLst>
              </a:rPr>
              <a:t>Difference’s s</a:t>
            </a:r>
            <a:r>
              <a:rPr lang="en-US" sz="5400" b="0" cap="none" spc="0" dirty="0">
                <a:ln w="0"/>
                <a:solidFill>
                  <a:schemeClr val="tx1"/>
                </a:solidFill>
                <a:effectLst>
                  <a:outerShdw blurRad="38100" dist="19050" dir="2700000" algn="tl" rotWithShape="0">
                    <a:schemeClr val="dk1">
                      <a:alpha val="40000"/>
                    </a:schemeClr>
                  </a:outerShdw>
                </a:effectLst>
              </a:rPr>
              <a:t>eem to support the </a:t>
            </a:r>
          </a:p>
          <a:p>
            <a:pPr algn="ctr"/>
            <a:r>
              <a:rPr lang="en-US" sz="5400" b="0" cap="none" spc="0" dirty="0">
                <a:ln w="0"/>
                <a:solidFill>
                  <a:schemeClr val="tx1"/>
                </a:solidFill>
                <a:effectLst>
                  <a:outerShdw blurRad="38100" dist="19050" dir="2700000" algn="tl" rotWithShape="0">
                    <a:schemeClr val="dk1">
                      <a:alpha val="40000"/>
                    </a:schemeClr>
                  </a:outerShdw>
                </a:effectLst>
              </a:rPr>
              <a:t>hypothesis.</a:t>
            </a:r>
          </a:p>
        </p:txBody>
      </p:sp>
      <p:pic>
        <p:nvPicPr>
          <p:cNvPr id="11" name="Picture 10" descr="A picture containing text, font, white&#10;&#10;Description automatically generated">
            <a:extLst>
              <a:ext uri="{FF2B5EF4-FFF2-40B4-BE49-F238E27FC236}">
                <a16:creationId xmlns:a16="http://schemas.microsoft.com/office/drawing/2014/main" id="{3E7535AA-8A4E-0042-664E-5F6F1E9CAF33}"/>
              </a:ext>
            </a:extLst>
          </p:cNvPr>
          <p:cNvPicPr>
            <a:picLocks noChangeAspect="1"/>
          </p:cNvPicPr>
          <p:nvPr/>
        </p:nvPicPr>
        <p:blipFill>
          <a:blip r:embed="rId3"/>
          <a:stretch>
            <a:fillRect/>
          </a:stretch>
        </p:blipFill>
        <p:spPr>
          <a:xfrm>
            <a:off x="162044" y="834081"/>
            <a:ext cx="5623911" cy="1307166"/>
          </a:xfrm>
          <a:prstGeom prst="rect">
            <a:avLst/>
          </a:prstGeom>
        </p:spPr>
      </p:pic>
    </p:spTree>
    <p:extLst>
      <p:ext uri="{BB962C8B-B14F-4D97-AF65-F5344CB8AC3E}">
        <p14:creationId xmlns:p14="http://schemas.microsoft.com/office/powerpoint/2010/main" val="57815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r>
              <a:rPr kumimoji="0" lang="en-US" b="0" i="0" u="none" strike="noStrike" kern="1200" cap="none" spc="0" normalizeH="0" baseline="0" noProof="0">
                <a:ln>
                  <a:noFill/>
                </a:ln>
                <a:solidFill>
                  <a:schemeClr val="tx1">
                    <a:alpha val="80000"/>
                  </a:schemeClr>
                </a:solidFill>
                <a:effectLst/>
                <a:uLnTx/>
                <a:uFillTx/>
                <a:latin typeface="+mn-lt"/>
                <a:ea typeface="+mn-ea"/>
                <a:cs typeface="+mn-cs"/>
              </a:rPr>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marR="0" lvl="0" indent="0" fontAlgn="auto">
              <a:spcBef>
                <a:spcPts val="0"/>
              </a:spcBef>
              <a:spcAft>
                <a:spcPts val="600"/>
              </a:spcAft>
              <a:buClrTx/>
              <a:buSzTx/>
              <a:buFontTx/>
              <a:buNone/>
              <a:tabLst/>
              <a:defRPr/>
            </a:pPr>
            <a:fld id="{DBA1B0FB-D917-4C8C-928F-313BD683BF39}" type="slidenum">
              <a:rPr kumimoji="0" lang="en-US" b="0" i="0" u="none" strike="noStrike" cap="none" spc="0" normalizeH="0" baseline="0" noProof="0" smtClean="0">
                <a:ln>
                  <a:noFill/>
                </a:ln>
                <a:solidFill>
                  <a:schemeClr val="tx1">
                    <a:alpha val="80000"/>
                  </a:schemeClr>
                </a:solidFill>
                <a:effectLst/>
                <a:uLnTx/>
                <a:uFillTx/>
              </a:rPr>
              <a:pPr marR="0" lvl="0" indent="0" fontAlgn="auto">
                <a:spcBef>
                  <a:spcPts val="0"/>
                </a:spcBef>
                <a:spcAft>
                  <a:spcPts val="600"/>
                </a:spcAft>
                <a:buClrTx/>
                <a:buSzTx/>
                <a:buFontTx/>
                <a:buNone/>
                <a:tabLst/>
                <a:defRPr/>
              </a:pPr>
              <a:t>9</a:t>
            </a:fld>
            <a:endParaRPr kumimoji="0" lang="en-US" b="0" i="0" u="none" strike="noStrike" cap="none" spc="0" normalizeH="0" baseline="0" noProof="0">
              <a:ln>
                <a:noFill/>
              </a:ln>
              <a:solidFill>
                <a:schemeClr val="tx1">
                  <a:alpha val="80000"/>
                </a:schemeClr>
              </a:solidFill>
              <a:effectLst/>
              <a:uLnTx/>
              <a:uFillTx/>
            </a:endParaRPr>
          </a:p>
        </p:txBody>
      </p:sp>
      <p:pic>
        <p:nvPicPr>
          <p:cNvPr id="3" name="Picture 2" descr="A screenshot of a computer&#10;&#10;Description automatically generated with medium confidence">
            <a:extLst>
              <a:ext uri="{FF2B5EF4-FFF2-40B4-BE49-F238E27FC236}">
                <a16:creationId xmlns:a16="http://schemas.microsoft.com/office/drawing/2014/main" id="{69B247AF-C40B-A6D6-1F75-296867E3B050}"/>
              </a:ext>
            </a:extLst>
          </p:cNvPr>
          <p:cNvPicPr>
            <a:picLocks noChangeAspect="1"/>
          </p:cNvPicPr>
          <p:nvPr/>
        </p:nvPicPr>
        <p:blipFill>
          <a:blip r:embed="rId2"/>
          <a:stretch>
            <a:fillRect/>
          </a:stretch>
        </p:blipFill>
        <p:spPr>
          <a:xfrm>
            <a:off x="322471" y="385847"/>
            <a:ext cx="8186374" cy="3043153"/>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6F72E700-901C-E2D5-7A24-BF804B316CCA}"/>
              </a:ext>
            </a:extLst>
          </p:cNvPr>
          <p:cNvPicPr>
            <a:picLocks noChangeAspect="1"/>
          </p:cNvPicPr>
          <p:nvPr/>
        </p:nvPicPr>
        <p:blipFill>
          <a:blip r:embed="rId3"/>
          <a:stretch>
            <a:fillRect/>
          </a:stretch>
        </p:blipFill>
        <p:spPr>
          <a:xfrm>
            <a:off x="4091354" y="3594515"/>
            <a:ext cx="7772400" cy="2877638"/>
          </a:xfrm>
          <a:prstGeom prst="rect">
            <a:avLst/>
          </a:prstGeom>
        </p:spPr>
      </p:pic>
      <p:sp>
        <p:nvSpPr>
          <p:cNvPr id="6" name="Rectangle 5">
            <a:extLst>
              <a:ext uri="{FF2B5EF4-FFF2-40B4-BE49-F238E27FC236}">
                <a16:creationId xmlns:a16="http://schemas.microsoft.com/office/drawing/2014/main" id="{F6CB273B-8860-0F74-2C99-97EE1C7B48BE}"/>
              </a:ext>
            </a:extLst>
          </p:cNvPr>
          <p:cNvSpPr/>
          <p:nvPr/>
        </p:nvSpPr>
        <p:spPr>
          <a:xfrm>
            <a:off x="9018636" y="1001849"/>
            <a:ext cx="2443105" cy="1631216"/>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We can gather that</a:t>
            </a:r>
          </a:p>
          <a:p>
            <a:pPr algn="ctr"/>
            <a:r>
              <a:rPr lang="en-US" sz="2000" b="0" cap="none" spc="0" dirty="0">
                <a:ln w="0"/>
                <a:solidFill>
                  <a:schemeClr val="tx1"/>
                </a:solidFill>
                <a:effectLst>
                  <a:outerShdw blurRad="38100" dist="19050" dir="2700000" algn="tl" rotWithShape="0">
                    <a:schemeClr val="dk1">
                      <a:alpha val="40000"/>
                    </a:schemeClr>
                  </a:outerShdw>
                </a:effectLst>
              </a:rPr>
              <a:t>India and </a:t>
            </a:r>
            <a:r>
              <a:rPr lang="en-US" sz="2000" dirty="0">
                <a:ln w="0"/>
                <a:effectLst>
                  <a:outerShdw blurRad="38100" dist="19050" dir="2700000" algn="tl" rotWithShape="0">
                    <a:schemeClr val="dk1">
                      <a:alpha val="40000"/>
                    </a:schemeClr>
                  </a:outerShdw>
                </a:effectLst>
              </a:rPr>
              <a:t>China </a:t>
            </a:r>
          </a:p>
          <a:p>
            <a:pPr algn="ctr"/>
            <a:r>
              <a:rPr lang="en-US" sz="2000" b="0" cap="none" spc="0" dirty="0">
                <a:ln w="0"/>
                <a:solidFill>
                  <a:schemeClr val="tx1"/>
                </a:solidFill>
                <a:effectLst>
                  <a:outerShdw blurRad="38100" dist="19050" dir="2700000" algn="tl" rotWithShape="0">
                    <a:schemeClr val="dk1">
                      <a:alpha val="40000"/>
                    </a:schemeClr>
                  </a:outerShdw>
                </a:effectLst>
              </a:rPr>
              <a:t>Both are strongly </a:t>
            </a:r>
          </a:p>
          <a:p>
            <a:pPr algn="ctr"/>
            <a:r>
              <a:rPr lang="en-US" sz="2000" dirty="0">
                <a:ln w="0"/>
                <a:effectLst>
                  <a:outerShdw blurRad="38100" dist="19050" dir="2700000" algn="tl" rotWithShape="0">
                    <a:schemeClr val="dk1">
                      <a:alpha val="40000"/>
                    </a:schemeClr>
                  </a:outerShdw>
                </a:effectLst>
              </a:rPr>
              <a:t>Effected by Monsoon </a:t>
            </a:r>
          </a:p>
          <a:p>
            <a:pPr algn="ctr"/>
            <a:r>
              <a:rPr lang="en-US" sz="2000" b="0" cap="none" spc="0" dirty="0">
                <a:ln w="0"/>
                <a:solidFill>
                  <a:schemeClr val="tx1"/>
                </a:solidFill>
                <a:effectLst>
                  <a:outerShdw blurRad="38100" dist="19050" dir="2700000" algn="tl" rotWithShape="0">
                    <a:schemeClr val="dk1">
                      <a:alpha val="40000"/>
                    </a:schemeClr>
                  </a:outerShdw>
                </a:effectLst>
              </a:rPr>
              <a:t>Weather.</a:t>
            </a:r>
          </a:p>
        </p:txBody>
      </p:sp>
      <p:sp>
        <p:nvSpPr>
          <p:cNvPr id="7" name="Rectangle 6">
            <a:extLst>
              <a:ext uri="{FF2B5EF4-FFF2-40B4-BE49-F238E27FC236}">
                <a16:creationId xmlns:a16="http://schemas.microsoft.com/office/drawing/2014/main" id="{84615F31-C263-B796-07B4-7F152F9F033C}"/>
              </a:ext>
            </a:extLst>
          </p:cNvPr>
          <p:cNvSpPr/>
          <p:nvPr/>
        </p:nvSpPr>
        <p:spPr>
          <a:xfrm>
            <a:off x="866259" y="3989631"/>
            <a:ext cx="2542683" cy="2246769"/>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We can reject any </a:t>
            </a:r>
          </a:p>
          <a:p>
            <a:pPr algn="ctr"/>
            <a:r>
              <a:rPr lang="en-US" sz="2000" dirty="0">
                <a:ln w="0"/>
                <a:effectLst>
                  <a:outerShdw blurRad="38100" dist="19050" dir="2700000" algn="tl" rotWithShape="0">
                    <a:schemeClr val="dk1">
                      <a:alpha val="40000"/>
                    </a:schemeClr>
                  </a:outerShdw>
                </a:effectLst>
              </a:rPr>
              <a:t>Hypothesis</a:t>
            </a:r>
          </a:p>
          <a:p>
            <a:pPr algn="ctr"/>
            <a:r>
              <a:rPr lang="en-US" sz="2000" b="0" cap="none" spc="0" dirty="0">
                <a:ln w="0"/>
                <a:solidFill>
                  <a:schemeClr val="tx1"/>
                </a:solidFill>
                <a:effectLst>
                  <a:outerShdw blurRad="38100" dist="19050" dir="2700000" algn="tl" rotWithShape="0">
                    <a:schemeClr val="dk1">
                      <a:alpha val="40000"/>
                    </a:schemeClr>
                  </a:outerShdw>
                </a:effectLst>
              </a:rPr>
              <a:t>That says otherwise </a:t>
            </a:r>
          </a:p>
          <a:p>
            <a:pPr algn="ctr"/>
            <a:r>
              <a:rPr lang="en-US" sz="2000" dirty="0">
                <a:ln w="0"/>
                <a:effectLst>
                  <a:outerShdw blurRad="38100" dist="19050" dir="2700000" algn="tl" rotWithShape="0">
                    <a:schemeClr val="dk1">
                      <a:alpha val="40000"/>
                    </a:schemeClr>
                  </a:outerShdw>
                </a:effectLst>
              </a:rPr>
              <a:t>With the Wilcoxon</a:t>
            </a:r>
          </a:p>
          <a:p>
            <a:pPr algn="ctr"/>
            <a:r>
              <a:rPr lang="en-US" sz="2000" b="0" cap="none" spc="0" dirty="0">
                <a:ln w="0"/>
                <a:solidFill>
                  <a:schemeClr val="tx1"/>
                </a:solidFill>
                <a:effectLst>
                  <a:outerShdw blurRad="38100" dist="19050" dir="2700000" algn="tl" rotWithShape="0">
                    <a:schemeClr val="dk1">
                      <a:alpha val="40000"/>
                    </a:schemeClr>
                  </a:outerShdw>
                </a:effectLst>
              </a:rPr>
              <a:t>Rank Test </a:t>
            </a:r>
            <a:r>
              <a:rPr lang="en-US" sz="2000" dirty="0">
                <a:ln w="0"/>
                <a:effectLst>
                  <a:outerShdw blurRad="38100" dist="19050" dir="2700000" algn="tl" rotWithShape="0">
                    <a:schemeClr val="dk1">
                      <a:alpha val="40000"/>
                    </a:schemeClr>
                  </a:outerShdw>
                </a:effectLst>
              </a:rPr>
              <a:t>statistically</a:t>
            </a:r>
          </a:p>
          <a:p>
            <a:pPr algn="ctr"/>
            <a:r>
              <a:rPr lang="en-US" sz="2000" b="0" cap="none" spc="0" dirty="0">
                <a:ln w="0"/>
                <a:solidFill>
                  <a:schemeClr val="tx1"/>
                </a:solidFill>
                <a:effectLst>
                  <a:outerShdw blurRad="38100" dist="19050" dir="2700000" algn="tl" rotWithShape="0">
                    <a:schemeClr val="dk1">
                      <a:alpha val="40000"/>
                    </a:schemeClr>
                  </a:outerShdw>
                </a:effectLst>
              </a:rPr>
              <a:t>Because the P-value is </a:t>
            </a:r>
          </a:p>
          <a:p>
            <a:pPr algn="ctr"/>
            <a:r>
              <a:rPr lang="en-US" sz="2000" dirty="0">
                <a:ln w="0"/>
                <a:effectLst>
                  <a:outerShdw blurRad="38100" dist="19050" dir="2700000" algn="tl" rotWithShape="0">
                    <a:schemeClr val="dk1">
                      <a:alpha val="40000"/>
                    </a:schemeClr>
                  </a:outerShdw>
                </a:effectLst>
              </a:rPr>
              <a:t>Incredibly low.</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71976133"/>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163FB7-958F-4794-B3EE-EC8933868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128D9D-8887-4AE7-BD39-EBCD268E911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F76BC85-9361-4044-951E-1D698143E54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TM33713516</Template>
  <TotalTime>0</TotalTime>
  <Words>883</Words>
  <Application>Microsoft Macintosh PowerPoint</Application>
  <PresentationFormat>Widescreen</PresentationFormat>
  <Paragraphs>123</Paragraphs>
  <Slides>17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Symbol</vt:lpstr>
      <vt:lpstr>Walbaum Display</vt:lpstr>
      <vt:lpstr>3DFloatVTI</vt:lpstr>
      <vt:lpstr>The Air We Breath</vt:lpstr>
      <vt:lpstr>My Question to Answer-</vt:lpstr>
      <vt:lpstr>What these particles look like compared to a hair.</vt:lpstr>
      <vt:lpstr>How does PM2. 5 cause death? Exposure to fine particles can also affect lung function and worsen medical conditions such as asthma and heart disease. Scientific studies have linked increases in daily PM2.5 exposure with increased respiratory and cardiovascular hospital admissions, emergency department visits and deaths. Is PM2 5 worse than smoking? 5 as bad as smoking 155 cigarettes a year, report suggests. Living for one year in an area with high levels of fine particulate matter (PM2. 5) is as bad for human health as smoking 150 cigarettes a year, according to the British Heart Foundation </vt:lpstr>
      <vt:lpstr>How I am going to Answer it-   I am hoping Time series Data will solve these questions- parametric model Autoregression Integrated Moving Average The HO: "There is a significant difference in PM2.5 levels from monsoon season in China and India.” “Can one more month of rain make a more significant difference in air quality?”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Forecasting</vt:lpstr>
      <vt:lpstr>Content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2021-01-28T12:59:42Z</dcterms:created>
  <dcterms:modified xsi:type="dcterms:W3CDTF">2023-06-03T04:48:35Z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